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2.xml" ContentType="application/vnd.openxmlformats-officedocument.presentationml.tags+xml"/>
  <Override PartName="/ppt/notesSlides/notesSlide35.xml" ContentType="application/vnd.openxmlformats-officedocument.presentationml.notesSlide+xml"/>
  <Override PartName="/ppt/tags/tag13.xml" ContentType="application/vnd.openxmlformats-officedocument.presentationml.tags+xml"/>
  <Override PartName="/ppt/notesSlides/notesSlide36.xml" ContentType="application/vnd.openxmlformats-officedocument.presentationml.notesSlide+xml"/>
  <Override PartName="/ppt/tags/tag14.xml" ContentType="application/vnd.openxmlformats-officedocument.presentationml.tags+xml"/>
  <Override PartName="/ppt/notesSlides/notesSlide37.xml" ContentType="application/vnd.openxmlformats-officedocument.presentationml.notesSlide+xml"/>
  <Override PartName="/ppt/tags/tag1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6.xml" ContentType="application/vnd.openxmlformats-officedocument.presentationml.tags+xml"/>
  <Override PartName="/ppt/notesSlides/notesSlide41.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tags/tag18.xml" ContentType="application/vnd.openxmlformats-officedocument.presentationml.tags+xml"/>
  <Override PartName="/ppt/notesSlides/notesSlide43.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tags/tag20.xml" ContentType="application/vnd.openxmlformats-officedocument.presentationml.tags+xml"/>
  <Override PartName="/ppt/notesSlides/notesSlide45.xml" ContentType="application/vnd.openxmlformats-officedocument.presentationml.notesSlide+xml"/>
  <Override PartName="/ppt/tags/tag21.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embeddings/oleObject1.bin" ContentType="application/vnd.openxmlformats-officedocument.oleObject"/>
  <Override PartName="/ppt/notesSlides/notesSlide57.xml" ContentType="application/vnd.openxmlformats-officedocument.presentationml.notesSlide+xml"/>
  <Override PartName="/ppt/embeddings/oleObject2.bin" ContentType="application/vnd.openxmlformats-officedocument.oleObject"/>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embeddings/oleObject3.bin" ContentType="application/vnd.openxmlformats-officedocument.oleObject"/>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embeddings/oleObject4.bin" ContentType="application/vnd.openxmlformats-officedocument.oleObject"/>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6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71.xml" ContentType="application/vnd.openxmlformats-officedocument.presentationml.notesSlide+xml"/>
  <Override PartName="/ppt/tags/tag52.xml" ContentType="application/vnd.openxmlformats-officedocument.presentationml.tags+xml"/>
  <Override PartName="/ppt/notesSlides/notesSlide72.xml" ContentType="application/vnd.openxmlformats-officedocument.presentationml.notesSlide+xml"/>
  <Override PartName="/ppt/tags/tag53.xml" ContentType="application/vnd.openxmlformats-officedocument.presentationml.tags+xml"/>
  <Override PartName="/ppt/notesSlides/notesSlide73.xml" ContentType="application/vnd.openxmlformats-officedocument.presentationml.notesSlide+xml"/>
  <Override PartName="/ppt/tags/tag54.xml" ContentType="application/vnd.openxmlformats-officedocument.presentationml.tags+xml"/>
  <Override PartName="/ppt/notesSlides/notesSlide74.xml" ContentType="application/vnd.openxmlformats-officedocument.presentationml.notesSlide+xml"/>
  <Override PartName="/ppt/tags/tag55.xml" ContentType="application/vnd.openxmlformats-officedocument.presentationml.tags+xml"/>
  <Override PartName="/ppt/notesSlides/notesSlide75.xml" ContentType="application/vnd.openxmlformats-officedocument.presentationml.notesSlide+xml"/>
  <Override PartName="/ppt/tags/tag56.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57.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embeddings/oleObject5.bin" ContentType="application/vnd.openxmlformats-officedocument.oleObject"/>
  <Override PartName="/ppt/tags/tag58.xml" ContentType="application/vnd.openxmlformats-officedocument.presentationml.tags+xml"/>
  <Override PartName="/ppt/notesSlides/notesSlide80.xml" ContentType="application/vnd.openxmlformats-officedocument.presentationml.notesSlide+xml"/>
  <Override PartName="/ppt/tags/tag59.xml" ContentType="application/vnd.openxmlformats-officedocument.presentationml.tags+xml"/>
  <Override PartName="/ppt/notesSlides/notesSlide8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82.xml" ContentType="application/vnd.openxmlformats-officedocument.presentationml.notesSlide+xml"/>
  <Override PartName="/ppt/embeddings/oleObject6.bin" ContentType="application/vnd.openxmlformats-officedocument.oleObject"/>
  <Override PartName="/ppt/tags/tag62.xml" ContentType="application/vnd.openxmlformats-officedocument.presentationml.tags+xml"/>
  <Override PartName="/ppt/notesSlides/notesSlide8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8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85.xml" ContentType="application/vnd.openxmlformats-officedocument.presentationml.notesSlide+xml"/>
  <Override PartName="/ppt/embeddings/oleObject7.bin" ContentType="application/vnd.openxmlformats-officedocument.oleObject"/>
  <Override PartName="/ppt/tags/tag67.xml" ContentType="application/vnd.openxmlformats-officedocument.presentationml.tags+xml"/>
  <Override PartName="/ppt/notesSlides/notesSlide8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8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124"/>
  </p:notesMasterIdLst>
  <p:sldIdLst>
    <p:sldId id="256" r:id="rId2"/>
    <p:sldId id="258" r:id="rId3"/>
    <p:sldId id="430" r:id="rId4"/>
    <p:sldId id="326" r:id="rId5"/>
    <p:sldId id="259" r:id="rId6"/>
    <p:sldId id="260" r:id="rId7"/>
    <p:sldId id="331" r:id="rId8"/>
    <p:sldId id="261" r:id="rId9"/>
    <p:sldId id="329" r:id="rId10"/>
    <p:sldId id="330" r:id="rId11"/>
    <p:sldId id="429" r:id="rId12"/>
    <p:sldId id="332" r:id="rId13"/>
    <p:sldId id="335" r:id="rId14"/>
    <p:sldId id="333" r:id="rId15"/>
    <p:sldId id="358" r:id="rId16"/>
    <p:sldId id="359" r:id="rId17"/>
    <p:sldId id="265" r:id="rId18"/>
    <p:sldId id="345" r:id="rId19"/>
    <p:sldId id="302" r:id="rId20"/>
    <p:sldId id="368" r:id="rId21"/>
    <p:sldId id="438" r:id="rId22"/>
    <p:sldId id="495" r:id="rId23"/>
    <p:sldId id="270" r:id="rId24"/>
    <p:sldId id="347" r:id="rId25"/>
    <p:sldId id="271" r:id="rId26"/>
    <p:sldId id="272" r:id="rId27"/>
    <p:sldId id="432" r:id="rId28"/>
    <p:sldId id="346" r:id="rId29"/>
    <p:sldId id="348" r:id="rId30"/>
    <p:sldId id="273" r:id="rId31"/>
    <p:sldId id="433" r:id="rId32"/>
    <p:sldId id="434" r:id="rId33"/>
    <p:sldId id="275" r:id="rId34"/>
    <p:sldId id="369" r:id="rId35"/>
    <p:sldId id="276" r:id="rId36"/>
    <p:sldId id="277" r:id="rId37"/>
    <p:sldId id="349" r:id="rId38"/>
    <p:sldId id="278" r:id="rId39"/>
    <p:sldId id="360" r:id="rId40"/>
    <p:sldId id="334" r:id="rId41"/>
    <p:sldId id="303" r:id="rId42"/>
    <p:sldId id="279" r:id="rId43"/>
    <p:sldId id="352" r:id="rId44"/>
    <p:sldId id="350" r:id="rId45"/>
    <p:sldId id="428" r:id="rId46"/>
    <p:sldId id="452" r:id="rId47"/>
    <p:sldId id="282" r:id="rId48"/>
    <p:sldId id="355" r:id="rId49"/>
    <p:sldId id="283" r:id="rId50"/>
    <p:sldId id="351" r:id="rId51"/>
    <p:sldId id="354" r:id="rId52"/>
    <p:sldId id="356" r:id="rId53"/>
    <p:sldId id="387" r:id="rId54"/>
    <p:sldId id="402" r:id="rId55"/>
    <p:sldId id="404" r:id="rId56"/>
    <p:sldId id="405" r:id="rId57"/>
    <p:sldId id="284" r:id="rId58"/>
    <p:sldId id="408" r:id="rId59"/>
    <p:sldId id="406" r:id="rId60"/>
    <p:sldId id="409" r:id="rId61"/>
    <p:sldId id="410" r:id="rId62"/>
    <p:sldId id="285" r:id="rId63"/>
    <p:sldId id="407" r:id="rId64"/>
    <p:sldId id="286" r:id="rId65"/>
    <p:sldId id="287" r:id="rId66"/>
    <p:sldId id="288" r:id="rId67"/>
    <p:sldId id="362" r:id="rId68"/>
    <p:sldId id="361" r:id="rId69"/>
    <p:sldId id="437" r:id="rId70"/>
    <p:sldId id="289" r:id="rId71"/>
    <p:sldId id="290" r:id="rId72"/>
    <p:sldId id="431" r:id="rId73"/>
    <p:sldId id="497" r:id="rId74"/>
    <p:sldId id="411" r:id="rId75"/>
    <p:sldId id="496" r:id="rId76"/>
    <p:sldId id="493" r:id="rId77"/>
    <p:sldId id="500" r:id="rId78"/>
    <p:sldId id="499" r:id="rId79"/>
    <p:sldId id="498" r:id="rId80"/>
    <p:sldId id="439" r:id="rId81"/>
    <p:sldId id="441" r:id="rId82"/>
    <p:sldId id="442" r:id="rId83"/>
    <p:sldId id="443" r:id="rId84"/>
    <p:sldId id="444" r:id="rId85"/>
    <p:sldId id="445" r:id="rId86"/>
    <p:sldId id="446" r:id="rId87"/>
    <p:sldId id="447" r:id="rId88"/>
    <p:sldId id="450" r:id="rId89"/>
    <p:sldId id="451" r:id="rId90"/>
    <p:sldId id="424" r:id="rId91"/>
    <p:sldId id="453" r:id="rId92"/>
    <p:sldId id="454" r:id="rId93"/>
    <p:sldId id="455" r:id="rId94"/>
    <p:sldId id="456" r:id="rId95"/>
    <p:sldId id="457" r:id="rId96"/>
    <p:sldId id="458" r:id="rId97"/>
    <p:sldId id="461" r:id="rId98"/>
    <p:sldId id="462" r:id="rId99"/>
    <p:sldId id="475" r:id="rId100"/>
    <p:sldId id="464" r:id="rId101"/>
    <p:sldId id="465" r:id="rId102"/>
    <p:sldId id="501" r:id="rId103"/>
    <p:sldId id="502" r:id="rId104"/>
    <p:sldId id="469" r:id="rId105"/>
    <p:sldId id="470" r:id="rId106"/>
    <p:sldId id="471" r:id="rId107"/>
    <p:sldId id="472" r:id="rId108"/>
    <p:sldId id="473" r:id="rId109"/>
    <p:sldId id="476" r:id="rId110"/>
    <p:sldId id="477" r:id="rId111"/>
    <p:sldId id="503" r:id="rId112"/>
    <p:sldId id="478" r:id="rId113"/>
    <p:sldId id="504" r:id="rId114"/>
    <p:sldId id="481" r:id="rId115"/>
    <p:sldId id="505" r:id="rId116"/>
    <p:sldId id="483" r:id="rId117"/>
    <p:sldId id="489" r:id="rId118"/>
    <p:sldId id="506" r:id="rId119"/>
    <p:sldId id="485" r:id="rId120"/>
    <p:sldId id="486" r:id="rId121"/>
    <p:sldId id="507" r:id="rId122"/>
    <p:sldId id="508" r:id="rId1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8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6" d="100"/>
          <a:sy n="26" d="100"/>
        </p:scale>
        <p:origin x="-9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notesMaster" Target="notesMasters/notesMaster1.xml"/><Relationship Id="rId125" Type="http://schemas.openxmlformats.org/officeDocument/2006/relationships/printerSettings" Target="printerSettings/printerSettings1.bin"/><Relationship Id="rId126" Type="http://schemas.openxmlformats.org/officeDocument/2006/relationships/presProps" Target="presProps.xml"/><Relationship Id="rId127" Type="http://schemas.openxmlformats.org/officeDocument/2006/relationships/viewProps" Target="viewProps.xml"/><Relationship Id="rId128" Type="http://schemas.openxmlformats.org/officeDocument/2006/relationships/theme" Target="theme/theme1.xml"/><Relationship Id="rId12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4DD94-7E08-8C4A-AC2B-DFA4C57A103F}" type="datetimeFigureOut">
              <a:rPr lang="en-US" smtClean="0"/>
              <a:t>06-10-13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39945C-6795-5D42-A777-D0F695139135}" type="slidenum">
              <a:rPr lang="en-US" smtClean="0"/>
              <a:t>‹Nr.›</a:t>
            </a:fld>
            <a:endParaRPr lang="en-US"/>
          </a:p>
        </p:txBody>
      </p:sp>
    </p:spTree>
    <p:extLst>
      <p:ext uri="{BB962C8B-B14F-4D97-AF65-F5344CB8AC3E}">
        <p14:creationId xmlns:p14="http://schemas.microsoft.com/office/powerpoint/2010/main" val="7703083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42E0ADD-A33C-4759-A300-77B53DFD34EB}" type="slidenum">
              <a:rPr lang="en-US" sz="1200"/>
              <a:pPr algn="r" eaLnBrk="0" hangingPunct="0"/>
              <a:t>12</a:t>
            </a:fld>
            <a:endParaRPr lang="en-US" sz="1200"/>
          </a:p>
        </p:txBody>
      </p:sp>
      <p:sp>
        <p:nvSpPr>
          <p:cNvPr id="73730" name="Rectangle 2"/>
          <p:cNvSpPr>
            <a:spLocks noGrp="1" noRot="1" noChangeAspect="1" noChangeArrowheads="1"/>
          </p:cNvSpPr>
          <p:nvPr>
            <p:ph type="sldImg"/>
          </p:nvPr>
        </p:nvSpPr>
        <p:spPr>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02A4814-74BB-4BF5-888B-7DE1C1E544FE}" type="slidenum">
              <a:rPr lang="en-US" sz="1200"/>
              <a:pPr algn="r" eaLnBrk="0" hangingPunct="0"/>
              <a:t>13</a:t>
            </a:fld>
            <a:endParaRPr lang="en-US" sz="1200"/>
          </a:p>
        </p:txBody>
      </p:sp>
      <p:sp>
        <p:nvSpPr>
          <p:cNvPr id="49154" name="Rectangle 2"/>
          <p:cNvSpPr>
            <a:spLocks noGrp="1" noRot="1" noChangeAspect="1" noChangeArrowheads="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02A4814-74BB-4BF5-888B-7DE1C1E544FE}" type="slidenum">
              <a:rPr lang="en-US" sz="1200"/>
              <a:pPr algn="r" eaLnBrk="0" hangingPunct="0"/>
              <a:t>14</a:t>
            </a:fld>
            <a:endParaRPr lang="en-US" sz="1200"/>
          </a:p>
        </p:txBody>
      </p:sp>
      <p:sp>
        <p:nvSpPr>
          <p:cNvPr id="49154" name="Rectangle 2"/>
          <p:cNvSpPr>
            <a:spLocks noGrp="1" noRot="1" noChangeAspect="1" noChangeArrowheads="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Shift in level</a:t>
            </a:r>
            <a:r>
              <a:rPr lang="en-US" baseline="0" dirty="0" smtClean="0"/>
              <a:t> of abstraction</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Shift in level</a:t>
            </a:r>
            <a:r>
              <a:rPr lang="en-US" baseline="0" dirty="0" smtClean="0"/>
              <a:t> of abstraction</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are happen and are</a:t>
            </a:r>
            <a:r>
              <a:rPr lang="en-US" baseline="0" dirty="0" smtClean="0"/>
              <a:t> </a:t>
            </a:r>
            <a:r>
              <a:rPr lang="en-US" dirty="0" smtClean="0"/>
              <a:t>observed (or they are imagined)</a:t>
            </a:r>
          </a:p>
          <a:p>
            <a:r>
              <a:rPr lang="en-US" dirty="0" smtClean="0"/>
              <a:t>Events are interpreted</a:t>
            </a:r>
            <a:r>
              <a:rPr lang="en-US" baseline="0" dirty="0" smtClean="0"/>
              <a:t> / constructed as story genres</a:t>
            </a:r>
          </a:p>
          <a:p>
            <a:r>
              <a:rPr lang="en-US" baseline="0" dirty="0" smtClean="0"/>
              <a:t>Woven into the fabric of academic texts – to function in various ways in those texts, AND in their disciplines</a:t>
            </a:r>
            <a:endParaRPr lang="en-US" dirty="0"/>
          </a:p>
        </p:txBody>
      </p:sp>
      <p:sp>
        <p:nvSpPr>
          <p:cNvPr id="4" name="Slide Number Placeholder 3"/>
          <p:cNvSpPr>
            <a:spLocks noGrp="1"/>
          </p:cNvSpPr>
          <p:nvPr>
            <p:ph type="sldNum" sz="quarter" idx="10"/>
          </p:nvPr>
        </p:nvSpPr>
        <p:spPr/>
        <p:txBody>
          <a:bodyPr/>
          <a:lstStyle/>
          <a:p>
            <a:fld id="{7039945C-6795-5D42-A777-D0F695139135}" type="slidenum">
              <a:rPr lang="en-US" smtClean="0"/>
              <a:t>3</a:t>
            </a:fld>
            <a:endParaRPr lang="en-US"/>
          </a:p>
        </p:txBody>
      </p:sp>
    </p:spTree>
    <p:extLst>
      <p:ext uri="{BB962C8B-B14F-4D97-AF65-F5344CB8AC3E}">
        <p14:creationId xmlns:p14="http://schemas.microsoft.com/office/powerpoint/2010/main" val="642146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for this reason that we</a:t>
            </a:r>
            <a:r>
              <a:rPr lang="en-US" baseline="0" dirty="0" smtClean="0"/>
              <a:t> find so many instances of stories as observations, </a:t>
            </a:r>
            <a:r>
              <a:rPr lang="en-US" baseline="0" dirty="0" err="1" smtClean="0"/>
              <a:t>exemplums</a:t>
            </a:r>
            <a:r>
              <a:rPr lang="en-US" baseline="0" dirty="0" smtClean="0"/>
              <a:t> and anecdotes</a:t>
            </a:r>
            <a:endParaRPr lang="en-US" dirty="0"/>
          </a:p>
        </p:txBody>
      </p:sp>
      <p:sp>
        <p:nvSpPr>
          <p:cNvPr id="4" name="Slide Number Placeholder 3"/>
          <p:cNvSpPr>
            <a:spLocks noGrp="1"/>
          </p:cNvSpPr>
          <p:nvPr>
            <p:ph type="sldNum" sz="quarter" idx="10"/>
          </p:nvPr>
        </p:nvSpPr>
        <p:spPr/>
        <p:txBody>
          <a:bodyPr/>
          <a:lstStyle/>
          <a:p>
            <a:fld id="{7039945C-6795-5D42-A777-D0F695139135}" type="slidenum">
              <a:rPr lang="en-US" smtClean="0"/>
              <a:t>25</a:t>
            </a:fld>
            <a:endParaRPr lang="en-US"/>
          </a:p>
        </p:txBody>
      </p:sp>
    </p:spTree>
    <p:extLst>
      <p:ext uri="{BB962C8B-B14F-4D97-AF65-F5344CB8AC3E}">
        <p14:creationId xmlns:p14="http://schemas.microsoft.com/office/powerpoint/2010/main" val="312365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35</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r>
              <a:rPr lang="en-US" dirty="0" smtClean="0"/>
              <a:t>Here I represent the story genre (anecdote) as prospectively and retrospectively positioned by the immediately surrounding discourse.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prospective</a:t>
            </a:r>
            <a:r>
              <a:rPr lang="en-US" baseline="0" dirty="0" smtClean="0"/>
              <a:t> positioning </a:t>
            </a:r>
            <a:r>
              <a:rPr lang="en-US" dirty="0" smtClean="0"/>
              <a:t>foregrounds the manager’s incompetence in eroding authority. </a:t>
            </a:r>
          </a:p>
          <a:p>
            <a:endParaRPr lang="en-US" dirty="0" smtClean="0"/>
          </a:p>
          <a:p>
            <a:r>
              <a:rPr lang="en-US" dirty="0" smtClean="0"/>
              <a:t>The </a:t>
            </a:r>
            <a:r>
              <a:rPr lang="en-US" dirty="0" err="1" smtClean="0"/>
              <a:t>retoprospective</a:t>
            </a:r>
            <a:r>
              <a:rPr lang="en-US" baseline="0" dirty="0" smtClean="0"/>
              <a:t> positioning </a:t>
            </a:r>
            <a:r>
              <a:rPr lang="en-US" dirty="0" smtClean="0"/>
              <a:t>shifts the focus to make agentive the workers’ subversive </a:t>
            </a:r>
            <a:r>
              <a:rPr lang="en-US" dirty="0" err="1" smtClean="0"/>
              <a:t>humour</a:t>
            </a:r>
            <a:r>
              <a:rPr lang="en-US" dirty="0" smtClean="0"/>
              <a:t>. </a:t>
            </a:r>
          </a:p>
          <a:p>
            <a:endParaRPr lang="en-US" dirty="0" smtClean="0"/>
          </a:p>
          <a:p>
            <a:r>
              <a:rPr lang="en-US" dirty="0" smtClean="0"/>
              <a:t>The story sits between the two and exemplifies both.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prospective</a:t>
            </a:r>
            <a:r>
              <a:rPr lang="en-US" baseline="0" dirty="0" smtClean="0"/>
              <a:t> positioning </a:t>
            </a:r>
            <a:r>
              <a:rPr lang="en-US" dirty="0" smtClean="0"/>
              <a:t>foregrounds the manager’s incompetence in eroding authority. </a:t>
            </a:r>
          </a:p>
          <a:p>
            <a:endParaRPr lang="en-US" dirty="0" smtClean="0"/>
          </a:p>
          <a:p>
            <a:r>
              <a:rPr lang="en-US" dirty="0" smtClean="0"/>
              <a:t>The </a:t>
            </a:r>
            <a:r>
              <a:rPr lang="en-US" dirty="0" err="1" smtClean="0"/>
              <a:t>retoprospective</a:t>
            </a:r>
            <a:r>
              <a:rPr lang="en-US" baseline="0" dirty="0" smtClean="0"/>
              <a:t> positioning </a:t>
            </a:r>
            <a:r>
              <a:rPr lang="en-US" dirty="0" smtClean="0"/>
              <a:t>shifts the focus to make agentive the workers’ subversive </a:t>
            </a:r>
            <a:r>
              <a:rPr lang="en-US" dirty="0" err="1" smtClean="0"/>
              <a:t>humour</a:t>
            </a:r>
            <a:r>
              <a:rPr lang="en-US" dirty="0" smtClean="0"/>
              <a:t>. </a:t>
            </a:r>
          </a:p>
          <a:p>
            <a:endParaRPr lang="en-US" dirty="0" smtClean="0"/>
          </a:p>
          <a:p>
            <a:r>
              <a:rPr lang="en-US" dirty="0" smtClean="0"/>
              <a:t>The story sits between the two and exemplifies both.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14390BF-EB3B-7F49-9F39-038E8044A744}" type="slidenum">
              <a:rPr lang="en-US"/>
              <a:pPr/>
              <a:t>40</a:t>
            </a:fld>
            <a:endParaRPr lang="en-US"/>
          </a:p>
        </p:txBody>
      </p:sp>
      <p:sp>
        <p:nvSpPr>
          <p:cNvPr id="105475" name="Rectangle 2"/>
          <p:cNvSpPr>
            <a:spLocks noGrp="1" noRot="1" noChangeAspect="1" noChangeArrowheads="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14390BF-EB3B-7F49-9F39-038E8044A744}" type="slidenum">
              <a:rPr lang="en-US"/>
              <a:pPr/>
              <a:t>42</a:t>
            </a:fld>
            <a:endParaRPr lang="en-US"/>
          </a:p>
        </p:txBody>
      </p:sp>
      <p:sp>
        <p:nvSpPr>
          <p:cNvPr id="105475" name="Rectangle 2"/>
          <p:cNvSpPr>
            <a:spLocks noGrp="1" noRot="1" noChangeAspect="1" noChangeArrowheads="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47</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r>
              <a:rPr lang="en-US" dirty="0" smtClean="0"/>
              <a:t>What is evaluated in the response stage?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48</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49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55</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56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Given the nature of the Event as already summative, an </a:t>
            </a:r>
            <a:r>
              <a:rPr lang="en-AU" b="1" dirty="0" smtClean="0"/>
              <a:t>Abstract </a:t>
            </a:r>
            <a:r>
              <a:rPr lang="en-AU" dirty="0" smtClean="0"/>
              <a:t>would be superfluous. </a:t>
            </a:r>
          </a:p>
          <a:p>
            <a:endParaRPr lang="en-AU" dirty="0" smtClean="0"/>
          </a:p>
          <a:p>
            <a:r>
              <a:rPr lang="en-AU" dirty="0" smtClean="0"/>
              <a:t>How does this contrast with</a:t>
            </a:r>
            <a:r>
              <a:rPr lang="en-AU" baseline="0" dirty="0" smtClean="0"/>
              <a:t> Story 1 Abstract</a:t>
            </a:r>
            <a:endParaRPr lang="en-AU"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Given the nature of the Event as already summative, an </a:t>
            </a:r>
            <a:r>
              <a:rPr lang="en-AU" b="1" dirty="0" smtClean="0"/>
              <a:t>Abstract </a:t>
            </a:r>
            <a:r>
              <a:rPr lang="en-AU" dirty="0" smtClean="0"/>
              <a:t>would be superfluous. </a:t>
            </a:r>
          </a:p>
          <a:p>
            <a:endParaRPr lang="en-AU" dirty="0" smtClean="0"/>
          </a:p>
          <a:p>
            <a:r>
              <a:rPr lang="en-AU" dirty="0" smtClean="0"/>
              <a:t>How does this contrast with</a:t>
            </a:r>
            <a:r>
              <a:rPr lang="en-AU" baseline="0" dirty="0" smtClean="0"/>
              <a:t> Story 1 Abstract</a:t>
            </a:r>
            <a:endParaRPr lang="en-AU"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Insufficient ideational</a:t>
            </a:r>
            <a:r>
              <a:rPr lang="en-US" baseline="0" dirty="0" smtClean="0"/>
              <a:t> meaning committed to function convincingly as evidence</a:t>
            </a:r>
            <a:endParaRPr lang="en-US" dirty="0"/>
          </a:p>
        </p:txBody>
      </p:sp>
      <p:sp>
        <p:nvSpPr>
          <p:cNvPr id="4" name="Slide Number Placeholder 3"/>
          <p:cNvSpPr>
            <a:spLocks noGrp="1"/>
          </p:cNvSpPr>
          <p:nvPr>
            <p:ph type="sldNum" sz="quarter" idx="10"/>
          </p:nvPr>
        </p:nvSpPr>
        <p:spPr/>
        <p:txBody>
          <a:bodyPr/>
          <a:lstStyle/>
          <a:p>
            <a:fld id="{7039945C-6795-5D42-A777-D0F695139135}" type="slidenum">
              <a:rPr lang="en-US" smtClean="0"/>
              <a:t>60</a:t>
            </a:fld>
            <a:endParaRPr lang="en-US"/>
          </a:p>
        </p:txBody>
      </p:sp>
    </p:spTree>
    <p:extLst>
      <p:ext uri="{BB962C8B-B14F-4D97-AF65-F5344CB8AC3E}">
        <p14:creationId xmlns:p14="http://schemas.microsoft.com/office/powerpoint/2010/main" val="250646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Insufficient ideational</a:t>
            </a:r>
            <a:r>
              <a:rPr lang="en-US" baseline="0" dirty="0" smtClean="0"/>
              <a:t> meaning committed to function convincingly </a:t>
            </a:r>
            <a:r>
              <a:rPr lang="en-US" baseline="0" smtClean="0"/>
              <a:t>as evidence</a:t>
            </a:r>
            <a:endParaRPr lang="en-US" dirty="0"/>
          </a:p>
        </p:txBody>
      </p:sp>
      <p:sp>
        <p:nvSpPr>
          <p:cNvPr id="4" name="Slide Number Placeholder 3"/>
          <p:cNvSpPr>
            <a:spLocks noGrp="1"/>
          </p:cNvSpPr>
          <p:nvPr>
            <p:ph type="sldNum" sz="quarter" idx="10"/>
          </p:nvPr>
        </p:nvSpPr>
        <p:spPr/>
        <p:txBody>
          <a:bodyPr/>
          <a:lstStyle/>
          <a:p>
            <a:fld id="{7039945C-6795-5D42-A777-D0F695139135}" type="slidenum">
              <a:rPr lang="en-US" smtClean="0"/>
              <a:t>61</a:t>
            </a:fld>
            <a:endParaRPr lang="en-US"/>
          </a:p>
        </p:txBody>
      </p:sp>
    </p:spTree>
    <p:extLst>
      <p:ext uri="{BB962C8B-B14F-4D97-AF65-F5344CB8AC3E}">
        <p14:creationId xmlns:p14="http://schemas.microsoft.com/office/powerpoint/2010/main" val="25064654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62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64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65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66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67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70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14390BF-EB3B-7F49-9F39-038E8044A744}" type="slidenum">
              <a:rPr lang="en-US"/>
              <a:pPr/>
              <a:t>73</a:t>
            </a:fld>
            <a:endParaRPr lang="en-US"/>
          </a:p>
        </p:txBody>
      </p:sp>
      <p:sp>
        <p:nvSpPr>
          <p:cNvPr id="105475" name="Rectangle 2"/>
          <p:cNvSpPr>
            <a:spLocks noGrp="1" noRot="1" noChangeAspect="1" noChangeArrowheads="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8864F76-2BC6-F64B-BDC3-EAA480D1F294}" type="slidenum">
              <a:rPr lang="en-US"/>
              <a:pPr/>
              <a:t>81</a:t>
            </a:fld>
            <a:endParaRPr lang="en-US"/>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55C3029-5263-9145-AEF2-D8A4421B2C03}" type="slidenum">
              <a:rPr lang="en-US"/>
              <a:pPr/>
              <a:t>82</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55C3029-5263-9145-AEF2-D8A4421B2C03}" type="slidenum">
              <a:rPr lang="en-US"/>
              <a:pPr/>
              <a:t>83</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55C3029-5263-9145-AEF2-D8A4421B2C03}" type="slidenum">
              <a:rPr lang="en-US"/>
              <a:pPr/>
              <a:t>84</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55C3029-5263-9145-AEF2-D8A4421B2C03}" type="slidenum">
              <a:rPr lang="en-US"/>
              <a:pPr/>
              <a:t>85</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8864F76-2BC6-F64B-BDC3-EAA480D1F294}" type="slidenum">
              <a:rPr lang="en-US"/>
              <a:pPr/>
              <a:t>86</a:t>
            </a:fld>
            <a:endParaRPr lang="en-US"/>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B4D80E5-6DA0-F841-8458-050DA2B3A0D1}" type="slidenum">
              <a:rPr lang="en-US"/>
              <a:pPr/>
              <a:t>87</a:t>
            </a:fld>
            <a:endParaRPr lang="en-US"/>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8864F76-2BC6-F64B-BDC3-EAA480D1F294}" type="slidenum">
              <a:rPr lang="en-US"/>
              <a:pPr/>
              <a:t>88</a:t>
            </a:fld>
            <a:endParaRPr lang="en-US"/>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8864F76-2BC6-F64B-BDC3-EAA480D1F294}" type="slidenum">
              <a:rPr lang="en-US"/>
              <a:pPr/>
              <a:t>89</a:t>
            </a:fld>
            <a:endParaRPr lang="en-US"/>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Social relations – who can know in</a:t>
            </a:r>
            <a:r>
              <a:rPr lang="en-US" baseline="0" dirty="0" smtClean="0"/>
              <a:t> terms of dispositions and locus</a:t>
            </a:r>
          </a:p>
          <a:p>
            <a:pPr eaLnBrk="1" hangingPunct="1"/>
            <a:r>
              <a:rPr lang="en-US" baseline="0" dirty="0" smtClean="0"/>
              <a:t>Epistemic relations – what can be known and how</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Discuss why focus</a:t>
            </a:r>
            <a:r>
              <a:rPr lang="en-US" baseline="0" dirty="0" smtClean="0"/>
              <a:t> on ethnography</a:t>
            </a:r>
          </a:p>
          <a:p>
            <a:pPr>
              <a:lnSpc>
                <a:spcPct val="80000"/>
              </a:lnSpc>
            </a:pPr>
            <a:r>
              <a:rPr lang="en-US" baseline="0" dirty="0" err="1" smtClean="0"/>
              <a:t>Problemmatic</a:t>
            </a:r>
            <a:r>
              <a:rPr lang="en-US" baseline="0" dirty="0" smtClean="0"/>
              <a:t> for social </a:t>
            </a:r>
            <a:r>
              <a:rPr lang="en-US" baseline="0" dirty="0" err="1" smtClean="0"/>
              <a:t>semioticians</a:t>
            </a:r>
            <a:endParaRPr lang="en-US" baseline="0" dirty="0" smtClean="0"/>
          </a:p>
          <a:p>
            <a:pPr>
              <a:lnSpc>
                <a:spcPct val="80000"/>
              </a:lnSpc>
            </a:pPr>
            <a:r>
              <a:rPr lang="en-US" baseline="0" dirty="0" smtClean="0"/>
              <a:t>We are </a:t>
            </a:r>
            <a:r>
              <a:rPr lang="en-US" baseline="0" dirty="0" err="1" smtClean="0"/>
              <a:t>criticised</a:t>
            </a:r>
            <a:r>
              <a:rPr lang="en-US" baseline="0" dirty="0" smtClean="0"/>
              <a:t> on ground that we do not seek validation by asking the real knowers</a:t>
            </a:r>
          </a:p>
          <a:p>
            <a:pPr>
              <a:lnSpc>
                <a:spcPct val="80000"/>
              </a:lnSpc>
            </a:pPr>
            <a:r>
              <a:rPr lang="en-US" dirty="0" smtClean="0"/>
              <a:t>Social</a:t>
            </a:r>
            <a:r>
              <a:rPr lang="en-US" baseline="0" dirty="0" smtClean="0"/>
              <a:t> realism /BB/LCT: only partial fragmented local </a:t>
            </a:r>
            <a:r>
              <a:rPr lang="en-US" baseline="0" dirty="0" err="1" smtClean="0"/>
              <a:t>knowledges</a:t>
            </a:r>
            <a:r>
              <a:rPr lang="en-US" baseline="0" dirty="0" smtClean="0"/>
              <a:t> – no concept of </a:t>
            </a:r>
            <a:r>
              <a:rPr lang="en-US" baseline="0" dirty="0" err="1" smtClean="0"/>
              <a:t>uncommonsense</a:t>
            </a:r>
            <a:endParaRPr lang="en-US" baseline="0" dirty="0" smtClean="0"/>
          </a:p>
          <a:p>
            <a:pPr>
              <a:lnSpc>
                <a:spcPct val="80000"/>
              </a:lnSpc>
            </a:pPr>
            <a:r>
              <a:rPr lang="en-US" baseline="0" dirty="0" smtClean="0"/>
              <a:t>As a knower code practice – others are dismissed as wrong kind of knowers; from  </a:t>
            </a:r>
            <a:r>
              <a:rPr lang="en-US" baseline="0" dirty="0" err="1" smtClean="0"/>
              <a:t>specialisation</a:t>
            </a:r>
            <a:r>
              <a:rPr lang="en-US" baseline="0" dirty="0" smtClean="0"/>
              <a:t> code with ER+ critique from perspective of what kind of knowledge</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92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Increasingly</a:t>
            </a:r>
            <a:r>
              <a:rPr lang="en-US" baseline="0" dirty="0" smtClean="0"/>
              <a:t> – no 2 </a:t>
            </a:r>
            <a:r>
              <a:rPr lang="en-US" baseline="0" dirty="0" err="1" smtClean="0"/>
              <a:t>ehtnographers</a:t>
            </a:r>
            <a:r>
              <a:rPr lang="en-US" baseline="0" dirty="0" smtClean="0"/>
              <a:t> would see themselves as applying the same </a:t>
            </a:r>
            <a:r>
              <a:rPr lang="en-US" baseline="0" dirty="0" err="1" smtClean="0"/>
              <a:t>mthodological</a:t>
            </a:r>
            <a:r>
              <a:rPr lang="en-US" baseline="0" dirty="0" smtClean="0"/>
              <a:t> gaze</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93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Internal</a:t>
            </a:r>
            <a:r>
              <a:rPr lang="en-US" baseline="0" dirty="0" smtClean="0"/>
              <a:t> </a:t>
            </a:r>
            <a:r>
              <a:rPr lang="en-US" baseline="0" dirty="0" err="1" smtClean="0"/>
              <a:t>codeclashing</a:t>
            </a:r>
            <a:r>
              <a:rPr lang="en-US" baseline="0" dirty="0" smtClean="0"/>
              <a:t> and splintering</a:t>
            </a:r>
          </a:p>
          <a:p>
            <a:pPr marL="0" marR="0" indent="0" algn="l" defTabSz="914400" rtl="0" eaLnBrk="1" fontAlgn="auto" latinLnBrk="0" hangingPunct="1">
              <a:lnSpc>
                <a:spcPct val="80000"/>
              </a:lnSpc>
              <a:spcBef>
                <a:spcPts val="0"/>
              </a:spcBef>
              <a:spcAft>
                <a:spcPts val="0"/>
              </a:spcAft>
              <a:buClrTx/>
              <a:buSzTx/>
              <a:buFontTx/>
              <a:buNone/>
              <a:tabLst/>
              <a:defRPr/>
            </a:pPr>
            <a:r>
              <a:rPr lang="en-AU" dirty="0" smtClean="0"/>
              <a:t>And the legitimation of ethnographic methods  requires the de-legitimation of other methods  </a:t>
            </a:r>
            <a:endParaRPr lang="en-US" dirty="0" smtClean="0"/>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94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95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Consider</a:t>
            </a:r>
            <a:r>
              <a:rPr lang="en-US" baseline="0" dirty="0" smtClean="0"/>
              <a:t> in LCT as ER+ or SR+</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96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7400" dirty="0" smtClean="0"/>
              <a:t>boundaries around what constitutes </a:t>
            </a:r>
            <a:r>
              <a:rPr lang="en-AU" sz="7400" u="sng" dirty="0" smtClean="0"/>
              <a:t>ethnography</a:t>
            </a:r>
            <a:r>
              <a:rPr lang="en-AU" sz="7400" dirty="0" smtClean="0"/>
              <a:t> are not clearly established </a:t>
            </a:r>
          </a:p>
          <a:p>
            <a:pPr marL="857250" lvl="1" indent="-457200">
              <a:buFontTx/>
              <a:buChar char="-"/>
            </a:pPr>
            <a:r>
              <a:rPr lang="en-AU" sz="7400" i="1" dirty="0" smtClean="0">
                <a:solidFill>
                  <a:srgbClr val="800000"/>
                </a:solidFill>
              </a:rPr>
              <a:t>Weakly bounded and controlled objects of study and principles and procedures for arriving at legitimate knowledge claims   </a:t>
            </a:r>
            <a:r>
              <a:rPr lang="en-AU" sz="7400" b="1" dirty="0" smtClean="0">
                <a:solidFill>
                  <a:srgbClr val="800000"/>
                </a:solidFill>
              </a:rPr>
              <a:t>ER</a:t>
            </a:r>
            <a:r>
              <a:rPr lang="en-US" sz="7400" b="1" dirty="0" smtClean="0">
                <a:solidFill>
                  <a:srgbClr val="800000"/>
                </a:solidFill>
                <a:sym typeface="Wingdings"/>
              </a:rPr>
              <a:t>-</a:t>
            </a:r>
          </a:p>
        </p:txBody>
      </p:sp>
      <p:sp>
        <p:nvSpPr>
          <p:cNvPr id="4" name="Slide Number Placeholder 3"/>
          <p:cNvSpPr>
            <a:spLocks noGrp="1"/>
          </p:cNvSpPr>
          <p:nvPr>
            <p:ph type="sldNum" sz="quarter" idx="10"/>
          </p:nvPr>
        </p:nvSpPr>
        <p:spPr/>
        <p:txBody>
          <a:bodyPr/>
          <a:lstStyle/>
          <a:p>
            <a:fld id="{75693FD4-8F83-4EF7-AC3F-0DC0388986B0}" type="slidenum">
              <a:rPr lang="en-US" smtClean="0"/>
              <a:pPr/>
              <a:t>97</a:t>
            </a:fld>
            <a:endParaRPr lang="en-US" dirty="0"/>
          </a:p>
        </p:txBody>
      </p:sp>
    </p:spTree>
    <p:extLst>
      <p:ext uri="{BB962C8B-B14F-4D97-AF65-F5344CB8AC3E}">
        <p14:creationId xmlns:p14="http://schemas.microsoft.com/office/powerpoint/2010/main" val="21241400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baseline="0" dirty="0" smtClean="0"/>
              <a:t>they can be distinguished from knowledge codes – so something defines that distinction.</a:t>
            </a:r>
          </a:p>
          <a:p>
            <a:pPr>
              <a:lnSpc>
                <a:spcPct val="80000"/>
              </a:lnSpc>
            </a:pPr>
            <a:r>
              <a:rPr lang="en-US" baseline="0" dirty="0" smtClean="0"/>
              <a:t>- evident in what ethnographies claim to do “provide a voice for those who cannot speak for themselves” (</a:t>
            </a:r>
            <a:r>
              <a:rPr lang="en-US" baseline="0" dirty="0" err="1" smtClean="0"/>
              <a:t>vS</a:t>
            </a:r>
            <a:r>
              <a:rPr lang="en-US" baseline="0" dirty="0" smtClean="0"/>
              <a:t>-B 2009)</a:t>
            </a:r>
          </a:p>
          <a:p>
            <a:pPr>
              <a:lnSpc>
                <a:spcPct val="80000"/>
              </a:lnSpc>
            </a:pPr>
            <a:r>
              <a:rPr lang="en-US" baseline="0" dirty="0" smtClean="0"/>
              <a:t>And what they explicitly reject. </a:t>
            </a:r>
            <a:r>
              <a:rPr lang="en-US" dirty="0" smtClean="0"/>
              <a:t>anything that is seen to offer ‘conclusive</a:t>
            </a:r>
            <a:r>
              <a:rPr lang="en-US" baseline="0" dirty="0" smtClean="0"/>
              <a:t> demonstrations’. Positivism.</a:t>
            </a:r>
          </a:p>
          <a:p>
            <a:pPr marL="0" marR="0" indent="0" algn="l" defTabSz="914400" rtl="0" eaLnBrk="1" fontAlgn="auto" latinLnBrk="0" hangingPunct="1">
              <a:lnSpc>
                <a:spcPct val="80000"/>
              </a:lnSpc>
              <a:spcBef>
                <a:spcPts val="0"/>
              </a:spcBef>
              <a:spcAft>
                <a:spcPts val="0"/>
              </a:spcAft>
              <a:buClrTx/>
              <a:buSzTx/>
              <a:buFontTx/>
              <a:buNone/>
              <a:tabLst/>
              <a:defRPr/>
            </a:pPr>
            <a:r>
              <a:rPr lang="en-AU" dirty="0" smtClean="0"/>
              <a:t>‘in contrast to </a:t>
            </a:r>
            <a:r>
              <a:rPr lang="en-AU" dirty="0" err="1" smtClean="0"/>
              <a:t>Hargeaves’s</a:t>
            </a:r>
            <a:r>
              <a:rPr lang="en-AU" dirty="0" smtClean="0"/>
              <a:t> (1996) call for </a:t>
            </a:r>
            <a:r>
              <a:rPr lang="en-AU" b="1" dirty="0" smtClean="0"/>
              <a:t>educational research to produce findings that offer ‘conclusive demonstrations</a:t>
            </a:r>
            <a:r>
              <a:rPr lang="en-AU" dirty="0" smtClean="0"/>
              <a:t>’ of what will make a difference to the quality of teaching and learning in schools. This is a call for ‘</a:t>
            </a:r>
            <a:r>
              <a:rPr lang="en-AU" b="1" dirty="0" smtClean="0"/>
              <a:t>comfortable </a:t>
            </a:r>
            <a:r>
              <a:rPr lang="en-AU" b="1" dirty="0" err="1" smtClean="0"/>
              <a:t>tellings</a:t>
            </a:r>
            <a:r>
              <a:rPr lang="en-AU" dirty="0" smtClean="0"/>
              <a:t>’, for neat solutions, … amenable to </a:t>
            </a:r>
            <a:r>
              <a:rPr lang="en-AU" b="1" dirty="0" smtClean="0"/>
              <a:t>the ‘quick fix’.</a:t>
            </a:r>
          </a:p>
          <a:p>
            <a:pPr>
              <a:lnSpc>
                <a:spcPct val="80000"/>
              </a:lnSpc>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98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7400" dirty="0" smtClean="0"/>
              <a:t>boundaries around what constitutes </a:t>
            </a:r>
            <a:r>
              <a:rPr lang="en-AU" sz="7400" u="sng" dirty="0" smtClean="0"/>
              <a:t>ethnography</a:t>
            </a:r>
            <a:r>
              <a:rPr lang="en-AU" sz="7400" dirty="0" smtClean="0"/>
              <a:t> are not clearly established </a:t>
            </a:r>
          </a:p>
          <a:p>
            <a:pPr marL="857250" lvl="1" indent="-457200">
              <a:buFontTx/>
              <a:buChar char="-"/>
            </a:pPr>
            <a:r>
              <a:rPr lang="en-AU" sz="7400" i="1" dirty="0" smtClean="0">
                <a:solidFill>
                  <a:srgbClr val="800000"/>
                </a:solidFill>
              </a:rPr>
              <a:t>Weakly bounded and controlled objects of study and principles and procedures for arriving at legitimate knowledge claims   </a:t>
            </a:r>
            <a:r>
              <a:rPr lang="en-AU" sz="7400" b="1" dirty="0" smtClean="0">
                <a:solidFill>
                  <a:srgbClr val="800000"/>
                </a:solidFill>
              </a:rPr>
              <a:t>ER</a:t>
            </a:r>
            <a:r>
              <a:rPr lang="en-US" sz="7400" b="1" dirty="0" smtClean="0">
                <a:solidFill>
                  <a:srgbClr val="800000"/>
                </a:solidFill>
                <a:sym typeface="Wingdings"/>
              </a:rPr>
              <a:t>-</a:t>
            </a:r>
          </a:p>
        </p:txBody>
      </p:sp>
      <p:sp>
        <p:nvSpPr>
          <p:cNvPr id="4" name="Slide Number Placeholder 3"/>
          <p:cNvSpPr>
            <a:spLocks noGrp="1"/>
          </p:cNvSpPr>
          <p:nvPr>
            <p:ph type="sldNum" sz="quarter" idx="10"/>
          </p:nvPr>
        </p:nvSpPr>
        <p:spPr/>
        <p:txBody>
          <a:bodyPr/>
          <a:lstStyle/>
          <a:p>
            <a:fld id="{75693FD4-8F83-4EF7-AC3F-0DC0388986B0}" type="slidenum">
              <a:rPr lang="en-US" smtClean="0"/>
              <a:pPr/>
              <a:t>99</a:t>
            </a:fld>
            <a:endParaRPr lang="en-US" dirty="0"/>
          </a:p>
        </p:txBody>
      </p:sp>
    </p:spTree>
    <p:extLst>
      <p:ext uri="{BB962C8B-B14F-4D97-AF65-F5344CB8AC3E}">
        <p14:creationId xmlns:p14="http://schemas.microsoft.com/office/powerpoint/2010/main" val="21241400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100</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Return shortly to</a:t>
            </a:r>
            <a:r>
              <a:rPr lang="en-US" baseline="0" dirty="0" smtClean="0"/>
              <a:t> the interpretations of story telling in ethnographies</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101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Return shortly to</a:t>
            </a:r>
            <a:r>
              <a:rPr lang="en-US" baseline="0" dirty="0" smtClean="0"/>
              <a:t> the interpretations of story telling in ethnographies</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102</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Return shortly to</a:t>
            </a:r>
            <a:r>
              <a:rPr lang="en-US" baseline="0" dirty="0" smtClean="0"/>
              <a:t> the interpretations of story telling in ethnographies</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103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104</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105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106</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107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108</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109</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110</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7400" dirty="0" smtClean="0"/>
              <a:t>boundaries around what constitutes </a:t>
            </a:r>
            <a:r>
              <a:rPr lang="en-AU" sz="7400" u="sng" dirty="0" smtClean="0"/>
              <a:t>ethnography</a:t>
            </a:r>
            <a:r>
              <a:rPr lang="en-AU" sz="7400" dirty="0" smtClean="0"/>
              <a:t> are not clearly established </a:t>
            </a:r>
          </a:p>
          <a:p>
            <a:pPr marL="857250" lvl="1" indent="-457200">
              <a:buFontTx/>
              <a:buChar char="-"/>
            </a:pPr>
            <a:r>
              <a:rPr lang="en-AU" sz="7400" i="1" dirty="0" smtClean="0">
                <a:solidFill>
                  <a:srgbClr val="800000"/>
                </a:solidFill>
              </a:rPr>
              <a:t>Weakly bounded and controlled objects of study and principles and procedures for arriving at legitimate knowledge claims   </a:t>
            </a:r>
            <a:r>
              <a:rPr lang="en-AU" sz="7400" b="1" dirty="0" smtClean="0">
                <a:solidFill>
                  <a:srgbClr val="800000"/>
                </a:solidFill>
              </a:rPr>
              <a:t>ER</a:t>
            </a:r>
            <a:r>
              <a:rPr lang="en-US" sz="7400" b="1" dirty="0" smtClean="0">
                <a:solidFill>
                  <a:srgbClr val="800000"/>
                </a:solidFill>
                <a:sym typeface="Wingdings"/>
              </a:rPr>
              <a:t>-</a:t>
            </a:r>
          </a:p>
        </p:txBody>
      </p:sp>
      <p:sp>
        <p:nvSpPr>
          <p:cNvPr id="4" name="Slide Number Placeholder 3"/>
          <p:cNvSpPr>
            <a:spLocks noGrp="1"/>
          </p:cNvSpPr>
          <p:nvPr>
            <p:ph type="sldNum" sz="quarter" idx="10"/>
          </p:nvPr>
        </p:nvSpPr>
        <p:spPr/>
        <p:txBody>
          <a:bodyPr/>
          <a:lstStyle/>
          <a:p>
            <a:fld id="{75693FD4-8F83-4EF7-AC3F-0DC0388986B0}" type="slidenum">
              <a:rPr lang="en-US" smtClean="0"/>
              <a:pPr/>
              <a:t>111</a:t>
            </a:fld>
            <a:endParaRPr lang="en-US" dirty="0"/>
          </a:p>
        </p:txBody>
      </p:sp>
    </p:spTree>
    <p:extLst>
      <p:ext uri="{BB962C8B-B14F-4D97-AF65-F5344CB8AC3E}">
        <p14:creationId xmlns:p14="http://schemas.microsoft.com/office/powerpoint/2010/main" val="212414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112</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113</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Notes Jim’s </a:t>
            </a:r>
            <a:r>
              <a:rPr lang="en-US" dirty="0" err="1" smtClean="0"/>
              <a:t>ethNOgraphy</a:t>
            </a:r>
            <a:r>
              <a:rPr lang="en-US" dirty="0" smtClean="0"/>
              <a:t> is</a:t>
            </a:r>
            <a:r>
              <a:rPr lang="en-US" baseline="0" dirty="0" smtClean="0"/>
              <a:t> now celebrated</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114</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115</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Notes Jim’s </a:t>
            </a:r>
            <a:r>
              <a:rPr lang="en-US" dirty="0" err="1" smtClean="0"/>
              <a:t>ethNOgraphy</a:t>
            </a:r>
            <a:r>
              <a:rPr lang="en-US" dirty="0" smtClean="0"/>
              <a:t> is</a:t>
            </a:r>
            <a:r>
              <a:rPr lang="en-US" baseline="0" dirty="0" smtClean="0"/>
              <a:t> now celebrated</a:t>
            </a:r>
          </a:p>
          <a:p>
            <a:pPr>
              <a:lnSpc>
                <a:spcPct val="80000"/>
              </a:lnSpc>
            </a:pPr>
            <a:r>
              <a:rPr lang="en-US" baseline="0" dirty="0" smtClean="0"/>
              <a:t>So ethnography has travelled to the extreme end of horizontal knowledge structures</a:t>
            </a:r>
          </a:p>
          <a:p>
            <a:pPr>
              <a:lnSpc>
                <a:spcPct val="80000"/>
              </a:lnSpc>
            </a:pPr>
            <a:r>
              <a:rPr lang="en-US" baseline="0" dirty="0" smtClean="0"/>
              <a:t>ER- SR+</a:t>
            </a:r>
          </a:p>
          <a:p>
            <a:pPr>
              <a:lnSpc>
                <a:spcPct val="80000"/>
              </a:lnSpc>
            </a:pPr>
            <a:r>
              <a:rPr lang="en-US" baseline="0" dirty="0" smtClean="0"/>
              <a:t>Ending up as creative writing</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116</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Notes Jim’s </a:t>
            </a:r>
            <a:r>
              <a:rPr lang="en-US" dirty="0" err="1" smtClean="0"/>
              <a:t>ethNOgraphy</a:t>
            </a:r>
            <a:r>
              <a:rPr lang="en-US" dirty="0" smtClean="0"/>
              <a:t> is</a:t>
            </a:r>
            <a:r>
              <a:rPr lang="en-US" baseline="0" dirty="0" smtClean="0"/>
              <a:t> now celebrated</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117</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118</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The right kind of knower must</a:t>
            </a:r>
            <a:r>
              <a:rPr lang="en-US" baseline="0" dirty="0" smtClean="0"/>
              <a:t> also know how to write compelling creative fiction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119</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The right kind of knower must</a:t>
            </a:r>
            <a:r>
              <a:rPr lang="en-US" baseline="0" dirty="0" smtClean="0"/>
              <a:t> also know how to write compelling creative fiction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120</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601D5DD-5A8E-2045-A323-B6159EDB2FC3}" type="slidenum">
              <a:rPr lang="en-US"/>
              <a:pPr/>
              <a:t>121</a:t>
            </a:fld>
            <a:endParaRPr lang="en-US"/>
          </a:p>
        </p:txBody>
      </p:sp>
      <p:sp>
        <p:nvSpPr>
          <p:cNvPr id="107523" name="Rectangle 2"/>
          <p:cNvSpPr>
            <a:spLocks noGrp="1" noRot="1" noChangeAspect="1" noChangeArrowheads="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42E0ADD-A33C-4759-A300-77B53DFD34EB}" type="slidenum">
              <a:rPr lang="en-US" sz="1200"/>
              <a:pPr algn="r" eaLnBrk="0" hangingPunct="0"/>
              <a:t>11</a:t>
            </a:fld>
            <a:endParaRPr lang="en-US" sz="1200"/>
          </a:p>
        </p:txBody>
      </p:sp>
      <p:sp>
        <p:nvSpPr>
          <p:cNvPr id="73730" name="Rectangle 2"/>
          <p:cNvSpPr>
            <a:spLocks noGrp="1" noRot="1" noChangeAspect="1" noChangeArrowheads="1"/>
          </p:cNvSpPr>
          <p:nvPr>
            <p:ph type="sldImg"/>
          </p:nvPr>
        </p:nvSpPr>
        <p:spPr>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601D5DD-5A8E-2045-A323-B6159EDB2FC3}" type="slidenum">
              <a:rPr lang="en-US"/>
              <a:pPr/>
              <a:t>122</a:t>
            </a:fld>
            <a:endParaRPr lang="en-US"/>
          </a:p>
        </p:txBody>
      </p:sp>
      <p:sp>
        <p:nvSpPr>
          <p:cNvPr id="107523" name="Rectangle 2"/>
          <p:cNvSpPr>
            <a:spLocks noGrp="1" noRot="1" noChangeAspect="1" noChangeArrowheads="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ACDB3CC-F982-40F9-8DD6-BCC9AFBF44BD}" type="datetime1">
              <a:rPr lang="en-US" smtClean="0"/>
              <a:pPr/>
              <a:t>06-10-13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40D7FCD9-7699-43D6-8D62-436E2DD234FF}" type="datetime1">
              <a:rPr lang="en-US" smtClean="0"/>
              <a:pPr/>
              <a:t>06-10-13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10FC3EB-42FB-4C38-8CAE-7A1293B83421}" type="datetime1">
              <a:rPr lang="en-US" smtClean="0"/>
              <a:pPr/>
              <a:t>06-10-13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610FC3EB-42FB-4C38-8CAE-7A1293B83421}" type="datetime1">
              <a:rPr lang="en-US" smtClean="0"/>
              <a:pPr/>
              <a:t>06-10-13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610FC3EB-42FB-4C38-8CAE-7A1293B83421}" type="datetime1">
              <a:rPr lang="en-US" smtClean="0"/>
              <a:pPr/>
              <a:t>06-10-13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7371C1A-CAFA-43FD-A579-55B116A1448A}" type="datetime1">
              <a:rPr lang="en-US" smtClean="0"/>
              <a:pPr/>
              <a:t>06-10-13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A1BC03-21BF-4F6B-A3BE-29C937D452B1}" type="datetime1">
              <a:rPr lang="en-US" smtClean="0"/>
              <a:pPr/>
              <a:t>06-10-13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1E937808-95F4-054C-903A-BAF97FDAD441}" type="datetime1">
              <a:rPr lang="en-AU" smtClean="0"/>
              <a:pPr/>
              <a:t>06-10-13</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‹Nr.›</a:t>
            </a:fld>
            <a:endParaRPr lang="en-US" dirty="0"/>
          </a:p>
        </p:txBody>
      </p:sp>
    </p:spTree>
    <p:extLst>
      <p:ext uri="{BB962C8B-B14F-4D97-AF65-F5344CB8AC3E}">
        <p14:creationId xmlns:p14="http://schemas.microsoft.com/office/powerpoint/2010/main" val="14617834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3008867-0964-49C4-9DE5-8FBB189497BC}" type="datetime1">
              <a:rPr lang="en-US" smtClean="0"/>
              <a:pPr/>
              <a:t>06-10-13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10FC3EB-42FB-4C38-8CAE-7A1293B83421}" type="datetime1">
              <a:rPr lang="en-US" smtClean="0"/>
              <a:pPr/>
              <a:t>06-10-13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06-10-13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4151D5B8-D9C5-419F-913D-2186935717ED}" type="datetime1">
              <a:rPr lang="en-US" smtClean="0"/>
              <a:pPr/>
              <a:t>06-10-13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586F952F-F888-4FB8-9CB7-51D5F02FA3C8}" type="datetime1">
              <a:rPr lang="en-US" smtClean="0"/>
              <a:pPr/>
              <a:t>06-10-13</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‹Nr.›</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188DB32-6162-43C0-9325-230E0A9B0177}" type="datetime1">
              <a:rPr lang="en-US" smtClean="0"/>
              <a:pPr/>
              <a:t>06-10-13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06-10-13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4F8F86C-0F1B-4333-B99B-B3B2B1F87225}" type="datetime1">
              <a:rPr lang="en-US" smtClean="0"/>
              <a:pPr/>
              <a:t>06-10-13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610FC3EB-42FB-4C38-8CAE-7A1293B83421}" type="datetime1">
              <a:rPr lang="en-US" smtClean="0"/>
              <a:pPr/>
              <a:t>06-10-13</a:t>
            </a:fld>
            <a:endParaRPr lang="en-US" dirty="0"/>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AC5B1FEA-406A-7749-A5C3-DDCB5F67A4CE}" type="slidenum">
              <a:rPr lang="en-US" smtClean="0"/>
              <a:pPr/>
              <a:t>‹Nr.›</a:t>
            </a:fld>
            <a:endParaRPr lang="en-US" dirty="0"/>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hf sldNum="0" hdr="0" ft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100.xml.rels><?xml version="1.0" encoding="UTF-8" standalone="yes"?>
<Relationships xmlns="http://schemas.openxmlformats.org/package/2006/relationships"><Relationship Id="rId3" Type="http://schemas.openxmlformats.org/officeDocument/2006/relationships/tags" Target="../tags/tag42.xml"/><Relationship Id="rId4" Type="http://schemas.openxmlformats.org/officeDocument/2006/relationships/slideLayout" Target="../slideLayouts/slideLayout2.xml"/><Relationship Id="rId5" Type="http://schemas.openxmlformats.org/officeDocument/2006/relationships/notesSlide" Target="../notesSlides/notesSlide68.xml"/><Relationship Id="rId1" Type="http://schemas.openxmlformats.org/officeDocument/2006/relationships/tags" Target="../tags/tag40.xml"/><Relationship Id="rId2" Type="http://schemas.openxmlformats.org/officeDocument/2006/relationships/tags" Target="../tags/tag41.xml"/></Relationships>
</file>

<file path=ppt/slides/_rels/slide101.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Layout" Target="../slideLayouts/slideLayout2.xml"/><Relationship Id="rId5" Type="http://schemas.openxmlformats.org/officeDocument/2006/relationships/notesSlide" Target="../notesSlides/notesSlide69.xml"/><Relationship Id="rId1" Type="http://schemas.openxmlformats.org/officeDocument/2006/relationships/tags" Target="../tags/tag43.xml"/><Relationship Id="rId2" Type="http://schemas.openxmlformats.org/officeDocument/2006/relationships/tags" Target="../tags/tag44.xml"/></Relationships>
</file>

<file path=ppt/slides/_rels/slide102.xml.rels><?xml version="1.0" encoding="UTF-8" standalone="yes"?>
<Relationships xmlns="http://schemas.openxmlformats.org/package/2006/relationships"><Relationship Id="rId3" Type="http://schemas.openxmlformats.org/officeDocument/2006/relationships/tags" Target="../tags/tag48.xml"/><Relationship Id="rId4" Type="http://schemas.openxmlformats.org/officeDocument/2006/relationships/slideLayout" Target="../slideLayouts/slideLayout2.xml"/><Relationship Id="rId5" Type="http://schemas.openxmlformats.org/officeDocument/2006/relationships/notesSlide" Target="../notesSlides/notesSlide70.xml"/><Relationship Id="rId1" Type="http://schemas.openxmlformats.org/officeDocument/2006/relationships/tags" Target="../tags/tag46.xml"/><Relationship Id="rId2" Type="http://schemas.openxmlformats.org/officeDocument/2006/relationships/tags" Target="../tags/tag47.xml"/></Relationships>
</file>

<file path=ppt/slides/_rels/slide103.xml.rels><?xml version="1.0" encoding="UTF-8" standalone="yes"?>
<Relationships xmlns="http://schemas.openxmlformats.org/package/2006/relationships"><Relationship Id="rId3" Type="http://schemas.openxmlformats.org/officeDocument/2006/relationships/tags" Target="../tags/tag51.xml"/><Relationship Id="rId4" Type="http://schemas.openxmlformats.org/officeDocument/2006/relationships/slideLayout" Target="../slideLayouts/slideLayout2.xml"/><Relationship Id="rId5" Type="http://schemas.openxmlformats.org/officeDocument/2006/relationships/notesSlide" Target="../notesSlides/notesSlide71.xml"/><Relationship Id="rId1" Type="http://schemas.openxmlformats.org/officeDocument/2006/relationships/tags" Target="../tags/tag49.xml"/><Relationship Id="rId2" Type="http://schemas.openxmlformats.org/officeDocument/2006/relationships/tags" Target="../tags/tag50.xml"/></Relationships>
</file>

<file path=ppt/slides/_rels/slide104.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slideLayout" Target="../slideLayouts/slideLayout2.xml"/><Relationship Id="rId3" Type="http://schemas.openxmlformats.org/officeDocument/2006/relationships/notesSlide" Target="../notesSlides/notesSlide72.xml"/></Relationships>
</file>

<file path=ppt/slides/_rels/slide105.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slideLayout" Target="../slideLayouts/slideLayout2.xml"/><Relationship Id="rId3" Type="http://schemas.openxmlformats.org/officeDocument/2006/relationships/notesSlide" Target="../notesSlides/notesSlide73.xml"/></Relationships>
</file>

<file path=ppt/slides/_rels/slide106.xml.rels><?xml version="1.0" encoding="UTF-8" standalone="yes"?>
<Relationships xmlns="http://schemas.openxmlformats.org/package/2006/relationships"><Relationship Id="rId1" Type="http://schemas.openxmlformats.org/officeDocument/2006/relationships/tags" Target="../tags/tag54.xml"/><Relationship Id="rId2" Type="http://schemas.openxmlformats.org/officeDocument/2006/relationships/slideLayout" Target="../slideLayouts/slideLayout2.xml"/><Relationship Id="rId3" Type="http://schemas.openxmlformats.org/officeDocument/2006/relationships/notesSlide" Target="../notesSlides/notesSlide74.xml"/></Relationships>
</file>

<file path=ppt/slides/_rels/slide107.xml.rels><?xml version="1.0" encoding="UTF-8" standalone="yes"?>
<Relationships xmlns="http://schemas.openxmlformats.org/package/2006/relationships"><Relationship Id="rId1" Type="http://schemas.openxmlformats.org/officeDocument/2006/relationships/tags" Target="../tags/tag55.xml"/><Relationship Id="rId2" Type="http://schemas.openxmlformats.org/officeDocument/2006/relationships/slideLayout" Target="../slideLayouts/slideLayout2.xml"/><Relationship Id="rId3" Type="http://schemas.openxmlformats.org/officeDocument/2006/relationships/notesSlide" Target="../notesSlides/notesSlide75.xml"/></Relationships>
</file>

<file path=ppt/slides/_rels/slide108.xml.rels><?xml version="1.0" encoding="UTF-8" standalone="yes"?>
<Relationships xmlns="http://schemas.openxmlformats.org/package/2006/relationships"><Relationship Id="rId1" Type="http://schemas.openxmlformats.org/officeDocument/2006/relationships/tags" Target="../tags/tag56.xml"/><Relationship Id="rId2" Type="http://schemas.openxmlformats.org/officeDocument/2006/relationships/slideLayout" Target="../slideLayouts/slideLayout2.xml"/><Relationship Id="rId3" Type="http://schemas.openxmlformats.org/officeDocument/2006/relationships/notesSlide" Target="../notesSlides/notesSlide7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10.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Layout" Target="../slideLayouts/slideLayout2.xml"/><Relationship Id="rId3" Type="http://schemas.openxmlformats.org/officeDocument/2006/relationships/notesSlide" Target="../notesSlides/notesSlide78.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oleObject" Target="../embeddings/oleObject5.bin"/><Relationship Id="rId5" Type="http://schemas.openxmlformats.org/officeDocument/2006/relationships/image" Target="../media/image16.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tags" Target="../tags/tag58.xml"/><Relationship Id="rId2" Type="http://schemas.openxmlformats.org/officeDocument/2006/relationships/slideLayout" Target="../slideLayouts/slideLayout2.xml"/><Relationship Id="rId3" Type="http://schemas.openxmlformats.org/officeDocument/2006/relationships/notesSlide" Target="../notesSlides/notesSlide80.xml"/></Relationships>
</file>

<file path=ppt/slides/_rels/slide113.xml.rels><?xml version="1.0" encoding="UTF-8" standalone="yes"?>
<Relationships xmlns="http://schemas.openxmlformats.org/package/2006/relationships"><Relationship Id="rId1" Type="http://schemas.openxmlformats.org/officeDocument/2006/relationships/tags" Target="../tags/tag59.xml"/><Relationship Id="rId2" Type="http://schemas.openxmlformats.org/officeDocument/2006/relationships/slideLayout" Target="../slideLayouts/slideLayout2.xml"/><Relationship Id="rId3" Type="http://schemas.openxmlformats.org/officeDocument/2006/relationships/notesSlide" Target="../notesSlides/notesSlide81.xml"/></Relationships>
</file>

<file path=ppt/slides/_rels/slide114.xml.rels><?xml version="1.0" encoding="UTF-8" standalone="yes"?>
<Relationships xmlns="http://schemas.openxmlformats.org/package/2006/relationships"><Relationship Id="rId3" Type="http://schemas.openxmlformats.org/officeDocument/2006/relationships/tags" Target="../tags/tag61.xml"/><Relationship Id="rId4" Type="http://schemas.openxmlformats.org/officeDocument/2006/relationships/slideLayout" Target="../slideLayouts/slideLayout2.xml"/><Relationship Id="rId5" Type="http://schemas.openxmlformats.org/officeDocument/2006/relationships/notesSlide" Target="../notesSlides/notesSlide82.xml"/><Relationship Id="rId6" Type="http://schemas.openxmlformats.org/officeDocument/2006/relationships/oleObject" Target="../embeddings/oleObject6.bin"/><Relationship Id="rId7" Type="http://schemas.openxmlformats.org/officeDocument/2006/relationships/image" Target="../media/image16.png"/><Relationship Id="rId1" Type="http://schemas.openxmlformats.org/officeDocument/2006/relationships/vmlDrawing" Target="../drawings/vmlDrawing6.vml"/><Relationship Id="rId2" Type="http://schemas.openxmlformats.org/officeDocument/2006/relationships/tags" Target="../tags/tag60.xml"/></Relationships>
</file>

<file path=ppt/slides/_rels/slide115.xml.rels><?xml version="1.0" encoding="UTF-8" standalone="yes"?>
<Relationships xmlns="http://schemas.openxmlformats.org/package/2006/relationships"><Relationship Id="rId1" Type="http://schemas.openxmlformats.org/officeDocument/2006/relationships/tags" Target="../tags/tag62.xml"/><Relationship Id="rId2" Type="http://schemas.openxmlformats.org/officeDocument/2006/relationships/slideLayout" Target="../slideLayouts/slideLayout2.xml"/><Relationship Id="rId3" Type="http://schemas.openxmlformats.org/officeDocument/2006/relationships/notesSlide" Target="../notesSlides/notesSlide83.xm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4.xml"/><Relationship Id="rId1" Type="http://schemas.openxmlformats.org/officeDocument/2006/relationships/tags" Target="../tags/tag63.xml"/><Relationship Id="rId2" Type="http://schemas.openxmlformats.org/officeDocument/2006/relationships/tags" Target="../tags/tag64.xml"/></Relationships>
</file>

<file path=ppt/slides/_rels/slide117.xml.rels><?xml version="1.0" encoding="UTF-8" standalone="yes"?>
<Relationships xmlns="http://schemas.openxmlformats.org/package/2006/relationships"><Relationship Id="rId3" Type="http://schemas.openxmlformats.org/officeDocument/2006/relationships/tags" Target="../tags/tag66.xml"/><Relationship Id="rId4" Type="http://schemas.openxmlformats.org/officeDocument/2006/relationships/slideLayout" Target="../slideLayouts/slideLayout2.xml"/><Relationship Id="rId5" Type="http://schemas.openxmlformats.org/officeDocument/2006/relationships/notesSlide" Target="../notesSlides/notesSlide85.xml"/><Relationship Id="rId6" Type="http://schemas.openxmlformats.org/officeDocument/2006/relationships/oleObject" Target="../embeddings/oleObject7.bin"/><Relationship Id="rId7" Type="http://schemas.openxmlformats.org/officeDocument/2006/relationships/image" Target="../media/image16.png"/><Relationship Id="rId1" Type="http://schemas.openxmlformats.org/officeDocument/2006/relationships/vmlDrawing" Target="../drawings/vmlDrawing7.vml"/><Relationship Id="rId2" Type="http://schemas.openxmlformats.org/officeDocument/2006/relationships/tags" Target="../tags/tag65.xml"/></Relationships>
</file>

<file path=ppt/slides/_rels/slide118.xml.rels><?xml version="1.0" encoding="UTF-8" standalone="yes"?>
<Relationships xmlns="http://schemas.openxmlformats.org/package/2006/relationships"><Relationship Id="rId1" Type="http://schemas.openxmlformats.org/officeDocument/2006/relationships/tags" Target="../tags/tag67.xml"/><Relationship Id="rId2" Type="http://schemas.openxmlformats.org/officeDocument/2006/relationships/slideLayout" Target="../slideLayouts/slideLayout2.xml"/><Relationship Id="rId3" Type="http://schemas.openxmlformats.org/officeDocument/2006/relationships/notesSlide" Target="../notesSlides/notesSlide86.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7.xml"/><Relationship Id="rId1" Type="http://schemas.openxmlformats.org/officeDocument/2006/relationships/tags" Target="../tags/tag68.xml"/><Relationship Id="rId2" Type="http://schemas.openxmlformats.org/officeDocument/2006/relationships/tags" Target="../tags/tag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8.xml"/><Relationship Id="rId1" Type="http://schemas.openxmlformats.org/officeDocument/2006/relationships/tags" Target="../tags/tag70.xml"/><Relationship Id="rId2" Type="http://schemas.openxmlformats.org/officeDocument/2006/relationships/tags" Target="../tags/tag7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jpg"/><Relationship Id="rId6" Type="http://schemas.openxmlformats.org/officeDocument/2006/relationships/image" Target="../media/image5.tiff"/><Relationship Id="rId7" Type="http://schemas.openxmlformats.org/officeDocument/2006/relationships/image" Target="../media/image6.tiff"/><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30.xml"/></Relationships>
</file>

<file path=ppt/slides/_rels/slide48.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49.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55.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35.xml"/></Relationships>
</file>

<file path=ppt/slides/_rels/slide56.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36.xml"/></Relationships>
</file>

<file path=ppt/slides/_rels/slide57.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37.xml"/></Relationships>
</file>

<file path=ppt/slides/_rels/slide58.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62.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4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42.xml"/></Relationships>
</file>

<file path=ppt/slides/_rels/slide65.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43.xml"/></Relationships>
</file>

<file path=ppt/slides/_rels/slide66.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44.xml"/></Relationships>
</file>

<file path=ppt/slides/_rels/slide67.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4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4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7.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1.bin"/><Relationship Id="rId5" Type="http://schemas.openxmlformats.org/officeDocument/2006/relationships/image" Target="../media/image15.wmf"/><Relationship Id="rId6"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2.bin"/><Relationship Id="rId5"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slideLayout" Target="../slideLayouts/slideLayout2.xml"/><Relationship Id="rId5" Type="http://schemas.openxmlformats.org/officeDocument/2006/relationships/notesSlide" Target="../notesSlides/notesSlide60.xml"/><Relationship Id="rId1" Type="http://schemas.openxmlformats.org/officeDocument/2006/relationships/tags" Target="../tags/tag22.xml"/><Relationship Id="rId2" Type="http://schemas.openxmlformats.org/officeDocument/2006/relationships/tags" Target="../tags/tag23.xml"/></Relationships>
</file>

<file path=ppt/slides/_rels/slide93.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slideLayout" Target="../slideLayouts/slideLayout2.xml"/><Relationship Id="rId5" Type="http://schemas.openxmlformats.org/officeDocument/2006/relationships/notesSlide" Target="../notesSlides/notesSlide61.xml"/><Relationship Id="rId1" Type="http://schemas.openxmlformats.org/officeDocument/2006/relationships/tags" Target="../tags/tag25.xml"/><Relationship Id="rId2" Type="http://schemas.openxmlformats.org/officeDocument/2006/relationships/tags" Target="../tags/tag26.xml"/></Relationships>
</file>

<file path=ppt/slides/_rels/slide94.xml.rels><?xml version="1.0" encoding="UTF-8" standalone="yes"?>
<Relationships xmlns="http://schemas.openxmlformats.org/package/2006/relationships"><Relationship Id="rId3" Type="http://schemas.openxmlformats.org/officeDocument/2006/relationships/tags" Target="../tags/tag30.xml"/><Relationship Id="rId4" Type="http://schemas.openxmlformats.org/officeDocument/2006/relationships/slideLayout" Target="../slideLayouts/slideLayout2.xml"/><Relationship Id="rId5" Type="http://schemas.openxmlformats.org/officeDocument/2006/relationships/notesSlide" Target="../notesSlides/notesSlide62.xml"/><Relationship Id="rId1" Type="http://schemas.openxmlformats.org/officeDocument/2006/relationships/tags" Target="../tags/tag28.xml"/><Relationship Id="rId2" Type="http://schemas.openxmlformats.org/officeDocument/2006/relationships/tags" Target="../tags/tag29.xml"/></Relationships>
</file>

<file path=ppt/slides/_rels/slide95.xml.rels><?xml version="1.0" encoding="UTF-8" standalone="yes"?>
<Relationships xmlns="http://schemas.openxmlformats.org/package/2006/relationships"><Relationship Id="rId3" Type="http://schemas.openxmlformats.org/officeDocument/2006/relationships/tags" Target="../tags/tag33.xml"/><Relationship Id="rId4" Type="http://schemas.openxmlformats.org/officeDocument/2006/relationships/slideLayout" Target="../slideLayouts/slideLayout2.xml"/><Relationship Id="rId5" Type="http://schemas.openxmlformats.org/officeDocument/2006/relationships/notesSlide" Target="../notesSlides/notesSlide63.xml"/><Relationship Id="rId1" Type="http://schemas.openxmlformats.org/officeDocument/2006/relationships/tags" Target="../tags/tag31.xml"/><Relationship Id="rId2" Type="http://schemas.openxmlformats.org/officeDocument/2006/relationships/tags" Target="../tags/tag32.xml"/></Relationships>
</file>

<file path=ppt/slides/_rels/slide96.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slideLayout" Target="../slideLayouts/slideLayout2.xml"/><Relationship Id="rId5" Type="http://schemas.openxmlformats.org/officeDocument/2006/relationships/notesSlide" Target="../notesSlides/notesSlide64.xml"/><Relationship Id="rId1" Type="http://schemas.openxmlformats.org/officeDocument/2006/relationships/tags" Target="../tags/tag34.xml"/><Relationship Id="rId2" Type="http://schemas.openxmlformats.org/officeDocument/2006/relationships/tags" Target="../tags/tag3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65.xml"/><Relationship Id="rId4" Type="http://schemas.openxmlformats.org/officeDocument/2006/relationships/oleObject" Target="../embeddings/oleObject3.bin"/><Relationship Id="rId5" Type="http://schemas.openxmlformats.org/officeDocument/2006/relationships/image" Target="../media/image1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tags" Target="../tags/tag39.xml"/><Relationship Id="rId4" Type="http://schemas.openxmlformats.org/officeDocument/2006/relationships/slideLayout" Target="../slideLayouts/slideLayout2.xml"/><Relationship Id="rId5" Type="http://schemas.openxmlformats.org/officeDocument/2006/relationships/notesSlide" Target="../notesSlides/notesSlide66.xml"/><Relationship Id="rId1" Type="http://schemas.openxmlformats.org/officeDocument/2006/relationships/tags" Target="../tags/tag37.xml"/><Relationship Id="rId2" Type="http://schemas.openxmlformats.org/officeDocument/2006/relationships/tags" Target="../tags/tag38.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oleObject" Target="../embeddings/oleObject4.bin"/><Relationship Id="rId5" Type="http://schemas.openxmlformats.org/officeDocument/2006/relationships/image" Target="../media/image16.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170" y="898126"/>
            <a:ext cx="6519439" cy="3369864"/>
          </a:xfrm>
        </p:spPr>
        <p:txBody>
          <a:bodyPr>
            <a:normAutofit fontScale="90000"/>
          </a:bodyPr>
          <a:lstStyle/>
          <a:p>
            <a:r>
              <a:rPr lang="en-AU" sz="2400" dirty="0" smtClean="0">
                <a:solidFill>
                  <a:srgbClr val="FFFFFF"/>
                </a:solidFill>
              </a:rPr>
              <a:t/>
            </a:r>
            <a:br>
              <a:rPr lang="en-AU" sz="2400" dirty="0" smtClean="0">
                <a:solidFill>
                  <a:srgbClr val="FFFFFF"/>
                </a:solidFill>
              </a:rPr>
            </a:br>
            <a:r>
              <a:rPr lang="en-AU" sz="2400" dirty="0">
                <a:solidFill>
                  <a:srgbClr val="FFFFFF"/>
                </a:solidFill>
              </a:rPr>
              <a:t/>
            </a:r>
            <a:br>
              <a:rPr lang="en-AU" sz="2400" dirty="0">
                <a:solidFill>
                  <a:srgbClr val="FFFFFF"/>
                </a:solidFill>
              </a:rPr>
            </a:br>
            <a:r>
              <a:rPr lang="en-AU" sz="2400" dirty="0" smtClean="0">
                <a:solidFill>
                  <a:srgbClr val="FFFFFF"/>
                </a:solidFill>
              </a:rPr>
              <a:t>Mini</a:t>
            </a:r>
            <a:r>
              <a:rPr lang="en-AU" sz="2400" dirty="0">
                <a:solidFill>
                  <a:srgbClr val="FFFFFF"/>
                </a:solidFill>
              </a:rPr>
              <a:t>-course ALSFAL 9, Santiago</a:t>
            </a:r>
            <a:br>
              <a:rPr lang="en-AU" sz="2400" dirty="0">
                <a:solidFill>
                  <a:srgbClr val="FFFFFF"/>
                </a:solidFill>
              </a:rPr>
            </a:br>
            <a:r>
              <a:rPr lang="en-AU" sz="2400" dirty="0">
                <a:solidFill>
                  <a:srgbClr val="FFFFFF"/>
                </a:solidFill>
              </a:rPr>
              <a:t>[8/10/2013 9:00-5:30]</a:t>
            </a:r>
            <a:br>
              <a:rPr lang="en-AU" sz="2400" dirty="0">
                <a:solidFill>
                  <a:srgbClr val="FFFFFF"/>
                </a:solidFill>
              </a:rPr>
            </a:br>
            <a:r>
              <a:rPr lang="en-AU" sz="2400" dirty="0">
                <a:solidFill>
                  <a:srgbClr val="000000"/>
                </a:solidFill>
              </a:rPr>
              <a:t>  </a:t>
            </a:r>
            <a:r>
              <a:rPr lang="en-AU" sz="2400" dirty="0" smtClean="0">
                <a:solidFill>
                  <a:srgbClr val="000000"/>
                </a:solidFill>
              </a:rPr>
              <a:t/>
            </a:r>
            <a:br>
              <a:rPr lang="en-AU" sz="2400" dirty="0" smtClean="0">
                <a:solidFill>
                  <a:srgbClr val="000000"/>
                </a:solidFill>
              </a:rPr>
            </a:br>
            <a:r>
              <a:rPr lang="en-AU" sz="2400" dirty="0" smtClean="0"/>
              <a:t/>
            </a:r>
            <a:br>
              <a:rPr lang="en-AU" sz="2400" dirty="0" smtClean="0"/>
            </a:br>
            <a:r>
              <a:rPr lang="en-AU" sz="2400" dirty="0" smtClean="0"/>
              <a:t>Story </a:t>
            </a:r>
            <a:r>
              <a:rPr lang="en-AU" sz="2400" dirty="0"/>
              <a:t>genres: interpreting experience in academic and non-academic discourse</a:t>
            </a:r>
            <a:r>
              <a:rPr lang="en-AU" dirty="0"/>
              <a:t/>
            </a:r>
            <a:br>
              <a:rPr lang="en-AU" dirty="0"/>
            </a:br>
            <a:r>
              <a:rPr lang="en-AU" sz="2000" dirty="0">
                <a:solidFill>
                  <a:srgbClr val="FFFF00"/>
                </a:solidFill>
              </a:rPr>
              <a:t> </a:t>
            </a:r>
            <a:br>
              <a:rPr lang="en-AU" sz="2000" dirty="0">
                <a:solidFill>
                  <a:srgbClr val="FFFF00"/>
                </a:solidFill>
              </a:rPr>
            </a:br>
            <a:r>
              <a:rPr lang="en-AU" sz="2000" dirty="0">
                <a:solidFill>
                  <a:schemeClr val="tx1"/>
                </a:solidFill>
              </a:rPr>
              <a:t>Susan Hood &amp; J R Martin</a:t>
            </a:r>
            <a:r>
              <a:rPr lang="en-US" sz="2000" dirty="0"/>
              <a:t/>
            </a:r>
            <a:br>
              <a:rPr lang="en-US" sz="2000" dirty="0"/>
            </a:br>
            <a:endParaRPr lang="en-US" sz="2000" dirty="0">
              <a:solidFill>
                <a:srgbClr val="000000"/>
              </a:solidFill>
            </a:endParaRPr>
          </a:p>
        </p:txBody>
      </p:sp>
      <p:sp>
        <p:nvSpPr>
          <p:cNvPr id="3" name="Subtitle 2"/>
          <p:cNvSpPr>
            <a:spLocks noGrp="1"/>
          </p:cNvSpPr>
          <p:nvPr>
            <p:ph type="subTitle" idx="1"/>
          </p:nvPr>
        </p:nvSpPr>
        <p:spPr>
          <a:xfrm>
            <a:off x="810170" y="3711887"/>
            <a:ext cx="8001000" cy="1743066"/>
          </a:xfrm>
        </p:spPr>
        <p:txBody>
          <a:bodyPr>
            <a:normAutofit lnSpcReduction="10000"/>
          </a:bodyPr>
          <a:lstStyle/>
          <a:p>
            <a:r>
              <a:rPr lang="en-US" sz="2400" dirty="0" smtClean="0"/>
              <a:t>Part 2: </a:t>
            </a:r>
            <a:r>
              <a:rPr lang="en-US" sz="2400" b="1" dirty="0" smtClean="0"/>
              <a:t>Story genres in academic discourse</a:t>
            </a:r>
          </a:p>
          <a:p>
            <a:r>
              <a:rPr lang="en-US" sz="2600" dirty="0" smtClean="0"/>
              <a:t>Susan Hood </a:t>
            </a:r>
          </a:p>
          <a:p>
            <a:r>
              <a:rPr lang="en-US" sz="2400" dirty="0" err="1" smtClean="0"/>
              <a:t>Sue.hood@uts.edu.au</a:t>
            </a:r>
            <a:endParaRPr lang="en-US" sz="2400" dirty="0"/>
          </a:p>
        </p:txBody>
      </p:sp>
    </p:spTree>
    <p:extLst>
      <p:ext uri="{BB962C8B-B14F-4D97-AF65-F5344CB8AC3E}">
        <p14:creationId xmlns:p14="http://schemas.microsoft.com/office/powerpoint/2010/main" val="11294282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332" y="459074"/>
            <a:ext cx="8288867" cy="5897275"/>
          </a:xfrm>
          <a:prstGeom prst="rect">
            <a:avLst/>
          </a:prstGeom>
          <a:noFill/>
        </p:spPr>
        <p:txBody>
          <a:bodyPr wrap="square" rtlCol="0">
            <a:normAutofit fontScale="92500"/>
          </a:bodyPr>
          <a:lstStyle/>
          <a:p>
            <a:r>
              <a:rPr lang="en-US" sz="5000" dirty="0" smtClean="0"/>
              <a:t>Locating and differentiating stories</a:t>
            </a:r>
          </a:p>
          <a:p>
            <a:endParaRPr lang="en-US" sz="5000" dirty="0">
              <a:solidFill>
                <a:schemeClr val="bg1">
                  <a:lumMod val="65000"/>
                </a:schemeClr>
              </a:solidFill>
            </a:endParaRPr>
          </a:p>
          <a:p>
            <a:r>
              <a:rPr lang="en-US" sz="5000" dirty="0" smtClean="0">
                <a:solidFill>
                  <a:schemeClr val="bg1">
                    <a:lumMod val="65000"/>
                  </a:schemeClr>
                </a:solidFill>
              </a:rPr>
              <a:t>Exploring their adaptations and functions</a:t>
            </a:r>
          </a:p>
          <a:p>
            <a:endParaRPr lang="en-US" sz="5000" dirty="0">
              <a:solidFill>
                <a:schemeClr val="bg1">
                  <a:lumMod val="65000"/>
                </a:schemeClr>
              </a:solidFill>
            </a:endParaRPr>
          </a:p>
          <a:p>
            <a:r>
              <a:rPr lang="en-US" sz="5000" dirty="0" smtClean="0">
                <a:solidFill>
                  <a:schemeClr val="bg1">
                    <a:lumMod val="65000"/>
                  </a:schemeClr>
                </a:solidFill>
              </a:rPr>
              <a:t>Considering disciplinary differences in story telling</a:t>
            </a:r>
            <a:endParaRPr lang="en-US" sz="5000" dirty="0">
              <a:solidFill>
                <a:schemeClr val="bg1">
                  <a:lumMod val="65000"/>
                </a:schemeClr>
              </a:solidFill>
            </a:endParaRPr>
          </a:p>
          <a:p>
            <a:endParaRPr lang="en-US" sz="72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10</a:t>
            </a:fld>
            <a:endParaRPr lang="en-US" dirty="0"/>
          </a:p>
        </p:txBody>
      </p:sp>
    </p:spTree>
    <p:extLst>
      <p:ext uri="{BB962C8B-B14F-4D97-AF65-F5344CB8AC3E}">
        <p14:creationId xmlns:p14="http://schemas.microsoft.com/office/powerpoint/2010/main" val="305585621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Thus in ethnographies…</a:t>
            </a:r>
            <a:endParaRPr lang="en-US" dirty="0"/>
          </a:p>
        </p:txBody>
      </p:sp>
      <p:sp>
        <p:nvSpPr>
          <p:cNvPr id="5" name="Content Placeholder 4"/>
          <p:cNvSpPr>
            <a:spLocks noGrp="1"/>
          </p:cNvSpPr>
          <p:nvPr>
            <p:ph idx="1"/>
            <p:custDataLst>
              <p:tags r:id="rId3"/>
            </p:custDataLst>
          </p:nvPr>
        </p:nvSpPr>
        <p:spPr>
          <a:xfrm>
            <a:off x="762000" y="2385409"/>
            <a:ext cx="8077200" cy="2945118"/>
          </a:xfrm>
        </p:spPr>
        <p:txBody>
          <a:bodyPr>
            <a:normAutofit/>
          </a:bodyPr>
          <a:lstStyle/>
          <a:p>
            <a:pPr marL="0" indent="0">
              <a:buNone/>
            </a:pPr>
            <a:r>
              <a:rPr lang="en-AU" sz="2400" dirty="0"/>
              <a:t>the observed </a:t>
            </a:r>
            <a:r>
              <a:rPr lang="en-AU" sz="2400" dirty="0" smtClean="0"/>
              <a:t>everyday </a:t>
            </a:r>
            <a:r>
              <a:rPr lang="en-AU" sz="2400" dirty="0"/>
              <a:t>world and its subjective voices must retain a place in the written accounts of the research</a:t>
            </a:r>
            <a:r>
              <a:rPr lang="en-US" sz="2400" dirty="0"/>
              <a:t> </a:t>
            </a:r>
            <a:endParaRPr lang="en-US" sz="2400" dirty="0" smtClean="0"/>
          </a:p>
        </p:txBody>
      </p:sp>
      <p:sp>
        <p:nvSpPr>
          <p:cNvPr id="3" name="Slide Number Placeholder 2"/>
          <p:cNvSpPr>
            <a:spLocks noGrp="1"/>
          </p:cNvSpPr>
          <p:nvPr>
            <p:ph type="sldNum" sz="quarter" idx="12"/>
          </p:nvPr>
        </p:nvSpPr>
        <p:spPr/>
        <p:txBody>
          <a:bodyPr/>
          <a:lstStyle/>
          <a:p>
            <a:fld id="{33D6E5A2-EC83-451F-A719-9AC1370DD5CF}" type="slidenum">
              <a:rPr lang="en-US" smtClean="0"/>
              <a:pPr/>
              <a:t>100</a:t>
            </a:fld>
            <a:endParaRPr lang="en-US" dirty="0"/>
          </a:p>
        </p:txBody>
      </p:sp>
    </p:spTree>
    <p:custDataLst>
      <p:tags r:id="rId1"/>
    </p:custDataLst>
    <p:extLst>
      <p:ext uri="{BB962C8B-B14F-4D97-AF65-F5344CB8AC3E}">
        <p14:creationId xmlns:p14="http://schemas.microsoft.com/office/powerpoint/2010/main" val="155477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666656"/>
            <a:ext cx="8913813" cy="914400"/>
          </a:xfrm>
        </p:spPr>
        <p:txBody>
          <a:bodyPr>
            <a:normAutofit fontScale="90000"/>
          </a:bodyPr>
          <a:lstStyle/>
          <a:p>
            <a:r>
              <a:rPr lang="en-US" dirty="0" smtClean="0"/>
              <a:t>And this is where stories come in …</a:t>
            </a:r>
            <a:endParaRPr lang="en-US" dirty="0"/>
          </a:p>
        </p:txBody>
      </p:sp>
      <p:sp>
        <p:nvSpPr>
          <p:cNvPr id="5" name="Content Placeholder 4"/>
          <p:cNvSpPr>
            <a:spLocks noGrp="1"/>
          </p:cNvSpPr>
          <p:nvPr>
            <p:ph idx="1"/>
            <p:custDataLst>
              <p:tags r:id="rId3"/>
            </p:custDataLst>
          </p:nvPr>
        </p:nvSpPr>
        <p:spPr>
          <a:xfrm>
            <a:off x="762000" y="2443140"/>
            <a:ext cx="8077200" cy="3445456"/>
          </a:xfrm>
        </p:spPr>
        <p:txBody>
          <a:bodyPr>
            <a:normAutofit/>
          </a:bodyPr>
          <a:lstStyle/>
          <a:p>
            <a:pPr marL="0" indent="0">
              <a:buNone/>
            </a:pPr>
            <a:r>
              <a:rPr lang="en-AU" sz="2400" dirty="0" smtClean="0"/>
              <a:t>story</a:t>
            </a:r>
            <a:r>
              <a:rPr lang="en-AU" sz="2400" dirty="0"/>
              <a:t>-telling is said to create space for the subjective voices and </a:t>
            </a:r>
            <a:r>
              <a:rPr lang="en-AU" sz="2400" dirty="0" err="1"/>
              <a:t>knowledges</a:t>
            </a:r>
            <a:r>
              <a:rPr lang="en-AU" sz="2400" dirty="0"/>
              <a:t> of participants in the observed world. </a:t>
            </a:r>
            <a:endParaRPr lang="en-AU" sz="2400" dirty="0" smtClean="0"/>
          </a:p>
          <a:p>
            <a:pPr marL="0" indent="0">
              <a:buNone/>
            </a:pPr>
            <a:r>
              <a:rPr lang="en-AU" sz="2400" dirty="0"/>
              <a:t>e</a:t>
            </a:r>
            <a:r>
              <a:rPr lang="en-AU" sz="2400" dirty="0" smtClean="0"/>
              <a:t>nabling written accounts of ethnographic research to retain </a:t>
            </a:r>
            <a:r>
              <a:rPr lang="en-AU" sz="2400" dirty="0"/>
              <a:t>its legitimating connection to </a:t>
            </a:r>
            <a:r>
              <a:rPr lang="en-AU" sz="2400" dirty="0" smtClean="0"/>
              <a:t>valued </a:t>
            </a:r>
            <a:r>
              <a:rPr lang="en-AU" sz="2400" dirty="0"/>
              <a:t>local, lived, </a:t>
            </a:r>
            <a:r>
              <a:rPr lang="en-AU" sz="2400" dirty="0" smtClean="0"/>
              <a:t>authentic social </a:t>
            </a:r>
            <a:r>
              <a:rPr lang="en-AU" sz="2400" dirty="0"/>
              <a:t>practices.</a:t>
            </a:r>
            <a:r>
              <a:rPr lang="en-US" sz="2400" dirty="0"/>
              <a:t> </a:t>
            </a:r>
            <a:endParaRPr lang="en-US" sz="2400" dirty="0" smtClean="0"/>
          </a:p>
        </p:txBody>
      </p:sp>
      <p:sp>
        <p:nvSpPr>
          <p:cNvPr id="3" name="Slide Number Placeholder 2"/>
          <p:cNvSpPr>
            <a:spLocks noGrp="1"/>
          </p:cNvSpPr>
          <p:nvPr>
            <p:ph type="sldNum" sz="quarter" idx="12"/>
          </p:nvPr>
        </p:nvSpPr>
        <p:spPr/>
        <p:txBody>
          <a:bodyPr/>
          <a:lstStyle/>
          <a:p>
            <a:fld id="{33D6E5A2-EC83-451F-A719-9AC1370DD5CF}" type="slidenum">
              <a:rPr lang="en-US" smtClean="0"/>
              <a:pPr/>
              <a:t>101</a:t>
            </a:fld>
            <a:endParaRPr lang="en-US" dirty="0"/>
          </a:p>
        </p:txBody>
      </p:sp>
    </p:spTree>
    <p:custDataLst>
      <p:tags r:id="rId1"/>
    </p:custDataLst>
    <p:extLst>
      <p:ext uri="{BB962C8B-B14F-4D97-AF65-F5344CB8AC3E}">
        <p14:creationId xmlns:p14="http://schemas.microsoft.com/office/powerpoint/2010/main" val="2406646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431080"/>
            <a:ext cx="8913813" cy="914400"/>
          </a:xfrm>
        </p:spPr>
        <p:txBody>
          <a:bodyPr>
            <a:normAutofit/>
          </a:bodyPr>
          <a:lstStyle/>
          <a:p>
            <a:r>
              <a:rPr lang="en-US" dirty="0" smtClean="0"/>
              <a:t>stories  </a:t>
            </a:r>
            <a:endParaRPr lang="en-US" dirty="0"/>
          </a:p>
        </p:txBody>
      </p:sp>
      <p:sp>
        <p:nvSpPr>
          <p:cNvPr id="5" name="Content Placeholder 4"/>
          <p:cNvSpPr>
            <a:spLocks noGrp="1"/>
          </p:cNvSpPr>
          <p:nvPr>
            <p:ph idx="1"/>
            <p:custDataLst>
              <p:tags r:id="rId3"/>
            </p:custDataLst>
          </p:nvPr>
        </p:nvSpPr>
        <p:spPr>
          <a:xfrm>
            <a:off x="404048" y="1866646"/>
            <a:ext cx="8435152" cy="4021950"/>
          </a:xfrm>
        </p:spPr>
        <p:txBody>
          <a:bodyPr>
            <a:normAutofit/>
          </a:bodyPr>
          <a:lstStyle/>
          <a:p>
            <a:pPr marL="0" indent="0">
              <a:buNone/>
            </a:pPr>
            <a:r>
              <a:rPr lang="en-AU" sz="2400" i="1" dirty="0"/>
              <a:t>Challenge ‘the accepted norms of academic discourse’ (van </a:t>
            </a:r>
            <a:r>
              <a:rPr lang="en-AU" sz="2400" i="1" dirty="0" err="1"/>
              <a:t>Skyle</a:t>
            </a:r>
            <a:r>
              <a:rPr lang="en-AU" sz="2400" i="1" dirty="0"/>
              <a:t>-Briggs 2009) and its hegemonic power that privileges the objective over the subjective. </a:t>
            </a:r>
          </a:p>
          <a:p>
            <a:pPr marL="0" indent="0">
              <a:buNone/>
            </a:pPr>
            <a:r>
              <a:rPr lang="en-AU" sz="2400" i="1" dirty="0" smtClean="0"/>
              <a:t>constitute </a:t>
            </a:r>
            <a:r>
              <a:rPr lang="en-US" sz="2400" i="1" dirty="0"/>
              <a:t>‘</a:t>
            </a:r>
            <a:r>
              <a:rPr lang="en-AU" sz="2400" i="1" dirty="0"/>
              <a:t>an intervention into the “factual turn” …’ (</a:t>
            </a:r>
            <a:r>
              <a:rPr lang="en-AU" sz="2400" i="1" dirty="0" err="1"/>
              <a:t>Schlunke</a:t>
            </a:r>
            <a:r>
              <a:rPr lang="en-AU" sz="2400" i="1" dirty="0"/>
              <a:t> 2005)</a:t>
            </a:r>
          </a:p>
          <a:p>
            <a:pPr marL="0" indent="0">
              <a:buNone/>
            </a:pPr>
            <a:r>
              <a:rPr lang="en-AU" sz="2400" i="1" dirty="0" smtClean="0"/>
              <a:t>a </a:t>
            </a:r>
            <a:r>
              <a:rPr lang="en-AU" sz="2400" i="1" dirty="0"/>
              <a:t>‘post realist’ challenge to ‘objectivity’ which is guilty of ‘standing over against individual subjects and subjectivities, overriding the idiosyncrasies of experience, interest and perspective’ </a:t>
            </a:r>
            <a:r>
              <a:rPr lang="en-US" sz="2400" i="1" dirty="0"/>
              <a:t>(Smith, 2005)</a:t>
            </a:r>
            <a:r>
              <a:rPr lang="en-AU" sz="2400" i="1" dirty="0"/>
              <a:t>.</a:t>
            </a:r>
          </a:p>
          <a:p>
            <a:pPr marL="0" indent="0">
              <a:buNone/>
            </a:pPr>
            <a:endParaRPr lang="en-US" sz="2400" dirty="0" smtClean="0"/>
          </a:p>
        </p:txBody>
      </p:sp>
      <p:sp>
        <p:nvSpPr>
          <p:cNvPr id="3" name="Slide Number Placeholder 2"/>
          <p:cNvSpPr>
            <a:spLocks noGrp="1"/>
          </p:cNvSpPr>
          <p:nvPr>
            <p:ph type="sldNum" sz="quarter" idx="12"/>
          </p:nvPr>
        </p:nvSpPr>
        <p:spPr/>
        <p:txBody>
          <a:bodyPr/>
          <a:lstStyle/>
          <a:p>
            <a:fld id="{33D6E5A2-EC83-451F-A719-9AC1370DD5CF}" type="slidenum">
              <a:rPr lang="en-US" smtClean="0"/>
              <a:pPr/>
              <a:t>102</a:t>
            </a:fld>
            <a:endParaRPr lang="en-US" dirty="0"/>
          </a:p>
        </p:txBody>
      </p:sp>
    </p:spTree>
    <p:custDataLst>
      <p:tags r:id="rId1"/>
    </p:custDataLst>
    <p:extLst>
      <p:ext uri="{BB962C8B-B14F-4D97-AF65-F5344CB8AC3E}">
        <p14:creationId xmlns:p14="http://schemas.microsoft.com/office/powerpoint/2010/main" val="2353396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431080"/>
            <a:ext cx="8913813" cy="914400"/>
          </a:xfrm>
        </p:spPr>
        <p:txBody>
          <a:bodyPr>
            <a:normAutofit/>
          </a:bodyPr>
          <a:lstStyle/>
          <a:p>
            <a:r>
              <a:rPr lang="en-US" dirty="0" smtClean="0"/>
              <a:t>stories  </a:t>
            </a:r>
            <a:endParaRPr lang="en-US" dirty="0"/>
          </a:p>
        </p:txBody>
      </p:sp>
      <p:sp>
        <p:nvSpPr>
          <p:cNvPr id="5" name="Content Placeholder 4"/>
          <p:cNvSpPr>
            <a:spLocks noGrp="1"/>
          </p:cNvSpPr>
          <p:nvPr>
            <p:ph idx="1"/>
            <p:custDataLst>
              <p:tags r:id="rId3"/>
            </p:custDataLst>
          </p:nvPr>
        </p:nvSpPr>
        <p:spPr>
          <a:xfrm>
            <a:off x="354742" y="1712695"/>
            <a:ext cx="8435152" cy="4702430"/>
          </a:xfrm>
        </p:spPr>
        <p:txBody>
          <a:bodyPr>
            <a:normAutofit fontScale="92500" lnSpcReduction="20000"/>
          </a:bodyPr>
          <a:lstStyle/>
          <a:p>
            <a:pPr marL="0" indent="0">
              <a:buNone/>
            </a:pPr>
            <a:r>
              <a:rPr lang="en-US" sz="2600" i="1" dirty="0" smtClean="0"/>
              <a:t>‘</a:t>
            </a:r>
            <a:r>
              <a:rPr lang="en-US" sz="2600" i="1" dirty="0"/>
              <a:t>discursive spaces (…) for the exchange of narratives (…) has the power to transform the crushing, impersonalized schooling that often characterizes ‘‘rigorous’’ scientific inquiry in a research institution’ </a:t>
            </a:r>
            <a:r>
              <a:rPr lang="en-AU" sz="2600" i="1" dirty="0"/>
              <a:t> (Brandt 2008) </a:t>
            </a:r>
          </a:p>
          <a:p>
            <a:pPr marL="0" indent="0">
              <a:buNone/>
            </a:pPr>
            <a:r>
              <a:rPr lang="en-AU" sz="2600" i="1" dirty="0" smtClean="0"/>
              <a:t>auto</a:t>
            </a:r>
            <a:r>
              <a:rPr lang="en-AU" sz="2600" i="1" dirty="0"/>
              <a:t>-ethnography: </a:t>
            </a:r>
            <a:r>
              <a:rPr lang="en-US" sz="2600" i="1" dirty="0"/>
              <a:t>‘the process of retrieving one’s own stories (…) allows us to think beyond the narrow and deadening influences of economic rationalist objectives and Western theoretical frameworks’  (Ryan 2008)</a:t>
            </a:r>
          </a:p>
          <a:p>
            <a:pPr marL="0" indent="0">
              <a:buNone/>
            </a:pPr>
            <a:r>
              <a:rPr lang="en-AU" sz="2600" i="1" dirty="0" smtClean="0"/>
              <a:t>‘</a:t>
            </a:r>
            <a:r>
              <a:rPr lang="en-AU" sz="2600" i="1" dirty="0"/>
              <a:t>allow ourselves a vision of our work (…) that foregrounds and elevates the lives and stories found within students, teachers, and schools, because this is the value of our work’   (Gonzalez 2010)</a:t>
            </a:r>
            <a:endParaRPr lang="en-US" sz="2600" i="1" dirty="0"/>
          </a:p>
          <a:p>
            <a:pPr marL="0" indent="0">
              <a:buNone/>
            </a:pPr>
            <a:endParaRPr lang="en-US" sz="2400" dirty="0" smtClean="0"/>
          </a:p>
        </p:txBody>
      </p:sp>
      <p:sp>
        <p:nvSpPr>
          <p:cNvPr id="3" name="Slide Number Placeholder 2"/>
          <p:cNvSpPr>
            <a:spLocks noGrp="1"/>
          </p:cNvSpPr>
          <p:nvPr>
            <p:ph type="sldNum" sz="quarter" idx="12"/>
          </p:nvPr>
        </p:nvSpPr>
        <p:spPr/>
        <p:txBody>
          <a:bodyPr/>
          <a:lstStyle/>
          <a:p>
            <a:fld id="{33D6E5A2-EC83-451F-A719-9AC1370DD5CF}" type="slidenum">
              <a:rPr lang="en-US" smtClean="0"/>
              <a:pPr/>
              <a:t>103</a:t>
            </a:fld>
            <a:endParaRPr lang="en-US" dirty="0"/>
          </a:p>
        </p:txBody>
      </p:sp>
    </p:spTree>
    <p:custDataLst>
      <p:tags r:id="rId1"/>
    </p:custDataLst>
    <p:extLst>
      <p:ext uri="{BB962C8B-B14F-4D97-AF65-F5344CB8AC3E}">
        <p14:creationId xmlns:p14="http://schemas.microsoft.com/office/powerpoint/2010/main" val="7818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609600"/>
            <a:ext cx="8077200" cy="5562600"/>
          </a:xfrm>
          <a:prstGeom prst="rect">
            <a:avLst/>
          </a:prstGeom>
          <a:noFill/>
        </p:spPr>
        <p:txBody>
          <a:bodyPr wrap="square" rtlCol="0">
            <a:noAutofit/>
          </a:bodyPr>
          <a:lstStyle/>
          <a:p>
            <a:r>
              <a:rPr lang="en-AU" sz="2800" b="1" dirty="0" smtClean="0"/>
              <a:t>So stories are about ...</a:t>
            </a:r>
          </a:p>
          <a:p>
            <a:endParaRPr lang="en-US" sz="2800" i="1" dirty="0"/>
          </a:p>
          <a:p>
            <a:r>
              <a:rPr lang="en-US" sz="2800" i="1" dirty="0" smtClean="0"/>
              <a:t>our </a:t>
            </a:r>
            <a:r>
              <a:rPr lang="en-US" sz="2800" i="1" dirty="0"/>
              <a:t>... s</a:t>
            </a:r>
            <a:r>
              <a:rPr lang="en-US" sz="2800" i="1" dirty="0" smtClean="0"/>
              <a:t>ubjectivities</a:t>
            </a:r>
          </a:p>
          <a:p>
            <a:endParaRPr lang="en-US" sz="2800" i="1" dirty="0" smtClean="0"/>
          </a:p>
          <a:p>
            <a:r>
              <a:rPr lang="en-US" sz="2800" i="1" dirty="0" smtClean="0"/>
              <a:t>possibilities ... spaces ... </a:t>
            </a:r>
            <a:r>
              <a:rPr lang="en-US" sz="2800" i="1" dirty="0"/>
              <a:t>b</a:t>
            </a:r>
            <a:r>
              <a:rPr lang="en-US" sz="2800" i="1" dirty="0" smtClean="0"/>
              <a:t>eyond ... vision</a:t>
            </a:r>
          </a:p>
          <a:p>
            <a:endParaRPr lang="en-US" sz="2800" i="1" dirty="0" smtClean="0"/>
          </a:p>
          <a:p>
            <a:r>
              <a:rPr lang="en-US" sz="2800" i="1" dirty="0" smtClean="0"/>
              <a:t>transform ... elevate ...</a:t>
            </a:r>
            <a:endParaRPr lang="en-AU" sz="2800" i="1" dirty="0" smtClean="0"/>
          </a:p>
        </p:txBody>
      </p:sp>
      <p:sp>
        <p:nvSpPr>
          <p:cNvPr id="2" name="Slide Number Placeholder 1"/>
          <p:cNvSpPr>
            <a:spLocks noGrp="1"/>
          </p:cNvSpPr>
          <p:nvPr>
            <p:ph type="sldNum" sz="quarter" idx="12"/>
          </p:nvPr>
        </p:nvSpPr>
        <p:spPr/>
        <p:txBody>
          <a:bodyPr/>
          <a:lstStyle/>
          <a:p>
            <a:fld id="{33D6E5A2-EC83-451F-A719-9AC1370DD5CF}" type="slidenum">
              <a:rPr lang="en-US" smtClean="0"/>
              <a:pPr/>
              <a:t>104</a:t>
            </a:fld>
            <a:endParaRPr lang="en-US" dirty="0"/>
          </a:p>
        </p:txBody>
      </p:sp>
    </p:spTree>
    <p:custDataLst>
      <p:tags r:id="rId1"/>
    </p:custDataLst>
    <p:extLst>
      <p:ext uri="{BB962C8B-B14F-4D97-AF65-F5344CB8AC3E}">
        <p14:creationId xmlns:p14="http://schemas.microsoft.com/office/powerpoint/2010/main" val="579534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609600"/>
            <a:ext cx="8077200" cy="5562600"/>
          </a:xfrm>
          <a:prstGeom prst="rect">
            <a:avLst/>
          </a:prstGeom>
          <a:noFill/>
        </p:spPr>
        <p:txBody>
          <a:bodyPr wrap="square" rtlCol="0">
            <a:noAutofit/>
          </a:bodyPr>
          <a:lstStyle/>
          <a:p>
            <a:r>
              <a:rPr lang="en-AU" sz="2800" b="1" dirty="0" smtClean="0"/>
              <a:t>in contrast to...</a:t>
            </a:r>
            <a:endParaRPr lang="en-US" sz="2800" b="1" dirty="0"/>
          </a:p>
          <a:p>
            <a:endParaRPr lang="en-US" sz="2800" i="1" dirty="0" smtClean="0"/>
          </a:p>
          <a:p>
            <a:r>
              <a:rPr lang="en-US" sz="2800" i="1" dirty="0" smtClean="0"/>
              <a:t>accepted norms ..... </a:t>
            </a:r>
            <a:r>
              <a:rPr lang="en-US" sz="2800" i="1" dirty="0"/>
              <a:t>impersonalized </a:t>
            </a:r>
            <a:r>
              <a:rPr lang="en-US" sz="2800" i="1" dirty="0" smtClean="0"/>
              <a:t>... institutionalized</a:t>
            </a:r>
            <a:endParaRPr lang="en-US" sz="2800" i="1" dirty="0"/>
          </a:p>
          <a:p>
            <a:endParaRPr lang="en-US" sz="2800" i="1" dirty="0"/>
          </a:p>
          <a:p>
            <a:r>
              <a:rPr lang="en-US" sz="2800" i="1" dirty="0" smtClean="0"/>
              <a:t>crushing ... </a:t>
            </a:r>
            <a:r>
              <a:rPr lang="en-US" sz="2800" i="1" dirty="0"/>
              <a:t>. hegemonic. ...overriding </a:t>
            </a:r>
            <a:endParaRPr lang="en-AU" sz="2800" i="1" dirty="0"/>
          </a:p>
          <a:p>
            <a:endParaRPr lang="en-US" sz="2800" i="1" dirty="0"/>
          </a:p>
          <a:p>
            <a:r>
              <a:rPr lang="en-US" sz="2800" i="1" dirty="0" smtClean="0"/>
              <a:t> </a:t>
            </a:r>
            <a:r>
              <a:rPr lang="en-US" sz="2800" i="1" dirty="0"/>
              <a:t>deadening </a:t>
            </a:r>
            <a:r>
              <a:rPr lang="en-US" sz="2800" i="1" dirty="0" smtClean="0"/>
              <a:t>... </a:t>
            </a:r>
            <a:r>
              <a:rPr lang="en-US" sz="2800" i="1" dirty="0"/>
              <a:t>privileging</a:t>
            </a:r>
          </a:p>
          <a:p>
            <a:endParaRPr lang="en-US" sz="2800" i="1" dirty="0" smtClean="0"/>
          </a:p>
          <a:p>
            <a:r>
              <a:rPr lang="en-US" sz="2800" i="1" dirty="0" smtClean="0"/>
              <a:t> </a:t>
            </a:r>
            <a:r>
              <a:rPr lang="en-US" sz="2800" i="1" dirty="0"/>
              <a:t>“rigorous” </a:t>
            </a:r>
            <a:r>
              <a:rPr lang="en-US" sz="2800" i="1" dirty="0" smtClean="0"/>
              <a:t>...  scientific ... </a:t>
            </a:r>
            <a:r>
              <a:rPr lang="en-US" sz="2800" i="1" dirty="0"/>
              <a:t>rationalist </a:t>
            </a:r>
            <a:r>
              <a:rPr lang="en-US" sz="2800" i="1" dirty="0" smtClean="0"/>
              <a:t>... </a:t>
            </a:r>
            <a:r>
              <a:rPr lang="en-US" sz="2800" i="1" dirty="0"/>
              <a:t>narrow </a:t>
            </a:r>
            <a:r>
              <a:rPr lang="en-US" sz="2800" i="1" dirty="0" smtClean="0"/>
              <a:t>... theoretical ...western</a:t>
            </a:r>
            <a:endParaRPr lang="en-US" sz="2800" i="1" dirty="0"/>
          </a:p>
          <a:p>
            <a:endParaRPr lang="en-US" sz="2800" i="1" dirty="0"/>
          </a:p>
          <a:p>
            <a:endParaRPr lang="en-US" sz="2800" i="1"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105</a:t>
            </a:fld>
            <a:endParaRPr lang="en-US" dirty="0"/>
          </a:p>
        </p:txBody>
      </p:sp>
    </p:spTree>
    <p:custDataLst>
      <p:tags r:id="rId1"/>
    </p:custDataLst>
    <p:extLst>
      <p:ext uri="{BB962C8B-B14F-4D97-AF65-F5344CB8AC3E}">
        <p14:creationId xmlns:p14="http://schemas.microsoft.com/office/powerpoint/2010/main" val="418176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70117" y="152400"/>
            <a:ext cx="5395730" cy="523220"/>
          </a:xfrm>
          <a:prstGeom prst="rect">
            <a:avLst/>
          </a:prstGeom>
          <a:noFill/>
        </p:spPr>
        <p:txBody>
          <a:bodyPr wrap="square" rtlCol="0">
            <a:spAutoFit/>
          </a:bodyPr>
          <a:lstStyle/>
          <a:p>
            <a:r>
              <a:rPr lang="en-US" sz="2800" b="1" dirty="0" smtClean="0">
                <a:solidFill>
                  <a:srgbClr val="800000"/>
                </a:solidFill>
              </a:rPr>
              <a:t>Constellations</a:t>
            </a:r>
            <a:r>
              <a:rPr lang="en-US" sz="2800" b="1" dirty="0" smtClean="0"/>
              <a:t>    </a:t>
            </a:r>
            <a:r>
              <a:rPr lang="en-US" sz="2400" dirty="0" smtClean="0"/>
              <a:t>(</a:t>
            </a:r>
            <a:r>
              <a:rPr lang="en-US" sz="2400" dirty="0" err="1" smtClean="0"/>
              <a:t>Maton</a:t>
            </a:r>
            <a:r>
              <a:rPr lang="en-US" sz="2400" dirty="0" smtClean="0"/>
              <a:t> 2009)</a:t>
            </a:r>
            <a:endParaRPr lang="en-US" sz="2400" dirty="0"/>
          </a:p>
        </p:txBody>
      </p:sp>
      <p:sp>
        <p:nvSpPr>
          <p:cNvPr id="7" name="TextBox 6"/>
          <p:cNvSpPr txBox="1"/>
          <p:nvPr/>
        </p:nvSpPr>
        <p:spPr>
          <a:xfrm>
            <a:off x="609600" y="914400"/>
            <a:ext cx="4038600" cy="5562600"/>
          </a:xfrm>
          <a:prstGeom prst="rect">
            <a:avLst/>
          </a:prstGeom>
          <a:noFill/>
        </p:spPr>
        <p:txBody>
          <a:bodyPr wrap="square" rtlCol="0">
            <a:noAutofit/>
          </a:bodyPr>
          <a:lstStyle/>
          <a:p>
            <a:r>
              <a:rPr lang="en-AU" sz="2800" b="1" dirty="0" smtClean="0"/>
              <a:t>Stories on the side of good</a:t>
            </a:r>
          </a:p>
          <a:p>
            <a:endParaRPr lang="en-AU" sz="2400" b="1" dirty="0"/>
          </a:p>
          <a:p>
            <a:endParaRPr lang="en-US" sz="2400" i="1" dirty="0" smtClean="0"/>
          </a:p>
          <a:p>
            <a:r>
              <a:rPr lang="en-US" sz="2400" i="1" dirty="0" smtClean="0"/>
              <a:t> </a:t>
            </a:r>
            <a:r>
              <a:rPr lang="en-US" sz="2400" i="1" dirty="0"/>
              <a:t>own ...our ... within... subjectivities  ..</a:t>
            </a:r>
            <a:r>
              <a:rPr lang="en-US" sz="2400" i="1" dirty="0" smtClean="0"/>
              <a:t>.</a:t>
            </a:r>
            <a:r>
              <a:rPr lang="en-US" sz="2400" i="1" dirty="0"/>
              <a:t> exchange ... </a:t>
            </a:r>
          </a:p>
          <a:p>
            <a:r>
              <a:rPr lang="en-US" sz="2400" i="1" dirty="0" smtClean="0"/>
              <a:t>possibilities </a:t>
            </a:r>
            <a:r>
              <a:rPr lang="en-US" sz="2400" i="1" dirty="0"/>
              <a:t>... spaces ... beyond ...allowing ... </a:t>
            </a:r>
            <a:r>
              <a:rPr lang="en-US" sz="2400" i="1" dirty="0" smtClean="0"/>
              <a:t>Vision</a:t>
            </a:r>
            <a:endParaRPr lang="en-US" sz="2400" i="1" dirty="0"/>
          </a:p>
          <a:p>
            <a:r>
              <a:rPr lang="en-US" sz="2400" i="1" dirty="0" smtClean="0"/>
              <a:t>transform </a:t>
            </a:r>
            <a:r>
              <a:rPr lang="en-US" sz="2400" i="1" dirty="0"/>
              <a:t>... </a:t>
            </a:r>
            <a:r>
              <a:rPr lang="en-US" sz="2400" i="1" dirty="0" smtClean="0"/>
              <a:t>elevate </a:t>
            </a:r>
            <a:r>
              <a:rPr lang="en-US" sz="2400" i="1" dirty="0"/>
              <a:t>..</a:t>
            </a:r>
          </a:p>
        </p:txBody>
      </p:sp>
      <p:sp>
        <p:nvSpPr>
          <p:cNvPr id="2" name="Slide Number Placeholder 1"/>
          <p:cNvSpPr>
            <a:spLocks noGrp="1"/>
          </p:cNvSpPr>
          <p:nvPr>
            <p:ph type="sldNum" sz="quarter" idx="12"/>
          </p:nvPr>
        </p:nvSpPr>
        <p:spPr/>
        <p:txBody>
          <a:bodyPr/>
          <a:lstStyle/>
          <a:p>
            <a:fld id="{33D6E5A2-EC83-451F-A719-9AC1370DD5CF}" type="slidenum">
              <a:rPr lang="en-US" smtClean="0"/>
              <a:pPr/>
              <a:t>106</a:t>
            </a:fld>
            <a:endParaRPr lang="en-US" dirty="0"/>
          </a:p>
        </p:txBody>
      </p:sp>
    </p:spTree>
    <p:custDataLst>
      <p:tags r:id="rId1"/>
    </p:custDataLst>
    <p:extLst>
      <p:ext uri="{BB962C8B-B14F-4D97-AF65-F5344CB8AC3E}">
        <p14:creationId xmlns:p14="http://schemas.microsoft.com/office/powerpoint/2010/main" val="380291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914400"/>
            <a:ext cx="4038600" cy="5562600"/>
          </a:xfrm>
          <a:prstGeom prst="rect">
            <a:avLst/>
          </a:prstGeom>
          <a:noFill/>
        </p:spPr>
        <p:txBody>
          <a:bodyPr wrap="square" rtlCol="0">
            <a:noAutofit/>
          </a:bodyPr>
          <a:lstStyle/>
          <a:p>
            <a:r>
              <a:rPr lang="en-AU" sz="2800" b="1" dirty="0" smtClean="0"/>
              <a:t>Stories on the side of good</a:t>
            </a:r>
          </a:p>
          <a:p>
            <a:endParaRPr lang="en-AU" sz="2400" b="1" dirty="0"/>
          </a:p>
          <a:p>
            <a:endParaRPr lang="en-US" sz="2400" i="1" dirty="0" smtClean="0"/>
          </a:p>
          <a:p>
            <a:r>
              <a:rPr lang="en-US" sz="2400" i="1" dirty="0" smtClean="0"/>
              <a:t> </a:t>
            </a:r>
            <a:r>
              <a:rPr lang="en-US" sz="2400" i="1" dirty="0"/>
              <a:t>own ...our </a:t>
            </a:r>
            <a:r>
              <a:rPr lang="en-US" sz="2400" i="1" dirty="0" smtClean="0"/>
              <a:t>..</a:t>
            </a:r>
            <a:r>
              <a:rPr lang="en-US" sz="2400" i="1" dirty="0"/>
              <a:t>. subjectivities  ..</a:t>
            </a:r>
            <a:r>
              <a:rPr lang="en-US" sz="2400" i="1" dirty="0" smtClean="0"/>
              <a:t>.</a:t>
            </a:r>
            <a:r>
              <a:rPr lang="en-US" sz="2400" i="1" dirty="0"/>
              <a:t> exchange ... </a:t>
            </a:r>
          </a:p>
          <a:p>
            <a:r>
              <a:rPr lang="en-US" sz="2400" i="1" dirty="0" smtClean="0"/>
              <a:t>possibilities </a:t>
            </a:r>
            <a:r>
              <a:rPr lang="en-US" sz="2400" i="1" dirty="0"/>
              <a:t>... spaces ... beyond ...allowing ... v</a:t>
            </a:r>
            <a:r>
              <a:rPr lang="en-US" sz="2400" i="1" dirty="0" smtClean="0"/>
              <a:t>ision</a:t>
            </a:r>
            <a:endParaRPr lang="en-US" sz="2400" i="1" dirty="0"/>
          </a:p>
          <a:p>
            <a:r>
              <a:rPr lang="en-US" sz="2400" i="1" dirty="0" smtClean="0"/>
              <a:t>transform </a:t>
            </a:r>
            <a:r>
              <a:rPr lang="en-US" sz="2400" i="1" dirty="0"/>
              <a:t>... </a:t>
            </a:r>
            <a:r>
              <a:rPr lang="en-US" sz="2400" i="1" dirty="0" smtClean="0"/>
              <a:t>elevate </a:t>
            </a:r>
            <a:r>
              <a:rPr lang="en-US" sz="2400" i="1" dirty="0"/>
              <a:t>..</a:t>
            </a:r>
          </a:p>
        </p:txBody>
      </p:sp>
      <p:sp>
        <p:nvSpPr>
          <p:cNvPr id="8" name="TextBox 7"/>
          <p:cNvSpPr txBox="1"/>
          <p:nvPr/>
        </p:nvSpPr>
        <p:spPr>
          <a:xfrm>
            <a:off x="5029200" y="858999"/>
            <a:ext cx="4114800" cy="5999001"/>
          </a:xfrm>
          <a:prstGeom prst="rect">
            <a:avLst/>
          </a:prstGeom>
          <a:noFill/>
        </p:spPr>
        <p:txBody>
          <a:bodyPr wrap="square" rtlCol="0">
            <a:noAutofit/>
          </a:bodyPr>
          <a:lstStyle/>
          <a:p>
            <a:r>
              <a:rPr lang="en-AU" sz="2800" b="1" dirty="0" smtClean="0"/>
              <a:t>While on the side of evil</a:t>
            </a:r>
          </a:p>
          <a:p>
            <a:endParaRPr lang="en-AU" sz="2800" b="1" dirty="0"/>
          </a:p>
          <a:p>
            <a:r>
              <a:rPr lang="en-US" sz="2400" i="1" dirty="0"/>
              <a:t>accepted norms ..... impersonalized ... </a:t>
            </a:r>
            <a:r>
              <a:rPr lang="en-US" sz="2400" i="1" dirty="0" err="1" smtClean="0"/>
              <a:t>institutionalised</a:t>
            </a:r>
            <a:endParaRPr lang="en-US" sz="2400" i="1" dirty="0"/>
          </a:p>
          <a:p>
            <a:r>
              <a:rPr lang="en-US" sz="2400" i="1" dirty="0"/>
              <a:t>crushing ... . hegemonic. ...overriding </a:t>
            </a:r>
          </a:p>
          <a:p>
            <a:r>
              <a:rPr lang="en-US" sz="2400" i="1" dirty="0"/>
              <a:t> deadening ... </a:t>
            </a:r>
            <a:r>
              <a:rPr lang="en-US" sz="2400" i="1" dirty="0" smtClean="0"/>
              <a:t>privileging</a:t>
            </a:r>
            <a:endParaRPr lang="en-US" sz="2400" i="1" dirty="0"/>
          </a:p>
          <a:p>
            <a:r>
              <a:rPr lang="en-US" sz="2400" i="1" dirty="0"/>
              <a:t> “rigorous” ...  scientific ... rationalist ... narrow ... theoretical ...western</a:t>
            </a:r>
          </a:p>
          <a:p>
            <a:endParaRPr lang="en-AU" sz="2400" b="1" dirty="0"/>
          </a:p>
          <a:p>
            <a:endParaRPr lang="en-US" sz="2400" b="1" dirty="0" smtClean="0"/>
          </a:p>
          <a:p>
            <a:endParaRPr lang="en-US" sz="2400" i="1"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107</a:t>
            </a:fld>
            <a:endParaRPr lang="en-US" dirty="0"/>
          </a:p>
        </p:txBody>
      </p:sp>
      <p:sp>
        <p:nvSpPr>
          <p:cNvPr id="9" name="TextBox 8"/>
          <p:cNvSpPr txBox="1"/>
          <p:nvPr/>
        </p:nvSpPr>
        <p:spPr>
          <a:xfrm>
            <a:off x="1770117" y="152400"/>
            <a:ext cx="5395730" cy="523220"/>
          </a:xfrm>
          <a:prstGeom prst="rect">
            <a:avLst/>
          </a:prstGeom>
          <a:noFill/>
        </p:spPr>
        <p:txBody>
          <a:bodyPr wrap="square" rtlCol="0">
            <a:spAutoFit/>
          </a:bodyPr>
          <a:lstStyle/>
          <a:p>
            <a:r>
              <a:rPr lang="en-US" sz="2800" b="1" dirty="0" smtClean="0">
                <a:solidFill>
                  <a:srgbClr val="800000"/>
                </a:solidFill>
              </a:rPr>
              <a:t>Constellations</a:t>
            </a:r>
            <a:r>
              <a:rPr lang="en-US" sz="2800" b="1" dirty="0" smtClean="0"/>
              <a:t>    </a:t>
            </a:r>
            <a:r>
              <a:rPr lang="en-US" sz="2400" dirty="0" smtClean="0"/>
              <a:t>(</a:t>
            </a:r>
            <a:r>
              <a:rPr lang="en-US" sz="2400" dirty="0" err="1" smtClean="0"/>
              <a:t>Maton</a:t>
            </a:r>
            <a:r>
              <a:rPr lang="en-US" sz="2400" dirty="0" smtClean="0"/>
              <a:t> 2009)</a:t>
            </a:r>
            <a:endParaRPr lang="en-US" sz="2400" dirty="0"/>
          </a:p>
        </p:txBody>
      </p:sp>
    </p:spTree>
    <p:custDataLst>
      <p:tags r:id="rId1"/>
    </p:custDataLst>
    <p:extLst>
      <p:ext uri="{BB962C8B-B14F-4D97-AF65-F5344CB8AC3E}">
        <p14:creationId xmlns:p14="http://schemas.microsoft.com/office/powerpoint/2010/main" val="52535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0294" y="301700"/>
            <a:ext cx="8229600" cy="5562600"/>
          </a:xfrm>
          <a:prstGeom prst="rect">
            <a:avLst/>
          </a:prstGeom>
          <a:noFill/>
        </p:spPr>
        <p:txBody>
          <a:bodyPr wrap="square" rtlCol="0">
            <a:noAutofit/>
          </a:bodyPr>
          <a:lstStyle/>
          <a:p>
            <a:r>
              <a:rPr lang="en-AU" sz="2800" dirty="0" smtClean="0"/>
              <a:t>In these terms, stories are  </a:t>
            </a:r>
          </a:p>
          <a:p>
            <a:endParaRPr lang="en-AU" sz="2800" b="1" dirty="0" smtClean="0"/>
          </a:p>
          <a:p>
            <a:r>
              <a:rPr lang="en-US" sz="2800" b="1" dirty="0" smtClean="0">
                <a:solidFill>
                  <a:srgbClr val="800000"/>
                </a:solidFill>
              </a:rPr>
              <a:t>s</a:t>
            </a:r>
            <a:r>
              <a:rPr lang="en-AU" sz="2800" b="1" dirty="0" err="1" smtClean="0">
                <a:solidFill>
                  <a:srgbClr val="800000"/>
                </a:solidFill>
              </a:rPr>
              <a:t>trengthening</a:t>
            </a:r>
            <a:r>
              <a:rPr lang="en-AU" sz="2800" b="1" dirty="0" smtClean="0">
                <a:solidFill>
                  <a:srgbClr val="800000"/>
                </a:solidFill>
              </a:rPr>
              <a:t> the social relations to knowledge SR</a:t>
            </a:r>
            <a:r>
              <a:rPr lang="en-US" sz="2800" dirty="0" smtClean="0">
                <a:solidFill>
                  <a:srgbClr val="800000"/>
                </a:solidFill>
                <a:sym typeface="Wingdings"/>
              </a:rPr>
              <a:t> </a:t>
            </a:r>
            <a:endParaRPr lang="en-US" sz="2800" i="1" dirty="0" smtClean="0"/>
          </a:p>
          <a:p>
            <a:r>
              <a:rPr lang="en-US" sz="2800" i="1" dirty="0" smtClean="0"/>
              <a:t>own </a:t>
            </a:r>
            <a:r>
              <a:rPr lang="en-US" sz="2800" i="1" dirty="0"/>
              <a:t>...our </a:t>
            </a:r>
            <a:r>
              <a:rPr lang="en-US" sz="2800" i="1" dirty="0" smtClean="0"/>
              <a:t>.</a:t>
            </a:r>
            <a:r>
              <a:rPr lang="en-US" sz="2800" i="1" dirty="0"/>
              <a:t>.. </a:t>
            </a:r>
            <a:r>
              <a:rPr lang="en-US" sz="2800" i="1" dirty="0" smtClean="0"/>
              <a:t>subjectivities</a:t>
            </a:r>
            <a:endParaRPr lang="en-US" sz="2800" i="1" dirty="0"/>
          </a:p>
          <a:p>
            <a:r>
              <a:rPr lang="en-US" sz="2800" i="1" dirty="0"/>
              <a:t>transform ... elevate ...</a:t>
            </a:r>
          </a:p>
          <a:p>
            <a:endParaRPr lang="en-US" sz="2800" dirty="0" smtClean="0">
              <a:solidFill>
                <a:srgbClr val="800000"/>
              </a:solidFill>
              <a:sym typeface="Wingdings"/>
            </a:endParaRPr>
          </a:p>
          <a:p>
            <a:endParaRPr lang="en-US" sz="2800" i="1" dirty="0" smtClean="0"/>
          </a:p>
          <a:p>
            <a:r>
              <a:rPr lang="en-US" sz="2800" b="1" dirty="0">
                <a:solidFill>
                  <a:srgbClr val="800000"/>
                </a:solidFill>
              </a:rPr>
              <a:t>a</a:t>
            </a:r>
            <a:r>
              <a:rPr lang="en-AU" sz="2800" b="1" dirty="0" err="1" smtClean="0">
                <a:solidFill>
                  <a:srgbClr val="800000"/>
                </a:solidFill>
              </a:rPr>
              <a:t>nd</a:t>
            </a:r>
            <a:r>
              <a:rPr lang="en-AU" sz="2800" b="1" dirty="0" smtClean="0">
                <a:solidFill>
                  <a:srgbClr val="800000"/>
                </a:solidFill>
              </a:rPr>
              <a:t> weakening the epistemic relations to knowledge ER</a:t>
            </a:r>
            <a:r>
              <a:rPr lang="en-US" sz="2800" b="1" dirty="0" smtClean="0">
                <a:solidFill>
                  <a:srgbClr val="800000"/>
                </a:solidFill>
                <a:sym typeface="Wingdings"/>
              </a:rPr>
              <a:t></a:t>
            </a:r>
            <a:r>
              <a:rPr lang="en-US" sz="2800" b="1" dirty="0" smtClean="0">
                <a:solidFill>
                  <a:srgbClr val="800000"/>
                </a:solidFill>
              </a:rPr>
              <a:t> </a:t>
            </a:r>
          </a:p>
          <a:p>
            <a:r>
              <a:rPr lang="en-US" sz="2800" i="1" dirty="0"/>
              <a:t>possibilities ... spaces ... beyond ...allowing ... </a:t>
            </a:r>
            <a:r>
              <a:rPr lang="en-US" sz="2800" i="1" dirty="0" smtClean="0"/>
              <a:t>vision</a:t>
            </a:r>
            <a:endParaRPr lang="en-US" sz="2800" i="1" dirty="0"/>
          </a:p>
          <a:p>
            <a:endParaRPr lang="en-US" sz="2800" dirty="0" smtClean="0">
              <a:solidFill>
                <a:srgbClr val="800000"/>
              </a:solidFill>
              <a:sym typeface="Wingdings"/>
            </a:endParaRPr>
          </a:p>
          <a:p>
            <a:endParaRPr lang="en-US" sz="2800" i="1" dirty="0" smtClean="0"/>
          </a:p>
          <a:p>
            <a:r>
              <a:rPr lang="en-AU" sz="2800" dirty="0" smtClean="0">
                <a:solidFill>
                  <a:srgbClr val="800000"/>
                </a:solidFill>
              </a:rPr>
              <a:t> </a:t>
            </a:r>
            <a:endParaRPr lang="en-AU" sz="2800" b="1" dirty="0">
              <a:solidFill>
                <a:srgbClr val="800000"/>
              </a:solidFill>
            </a:endParaRPr>
          </a:p>
          <a:p>
            <a:endParaRPr lang="en-AU" sz="2800" i="1" dirty="0" smtClean="0"/>
          </a:p>
        </p:txBody>
      </p:sp>
      <p:sp>
        <p:nvSpPr>
          <p:cNvPr id="2" name="Slide Number Placeholder 1"/>
          <p:cNvSpPr>
            <a:spLocks noGrp="1"/>
          </p:cNvSpPr>
          <p:nvPr>
            <p:ph type="sldNum" sz="quarter" idx="12"/>
          </p:nvPr>
        </p:nvSpPr>
        <p:spPr/>
        <p:txBody>
          <a:bodyPr/>
          <a:lstStyle/>
          <a:p>
            <a:fld id="{33D6E5A2-EC83-451F-A719-9AC1370DD5CF}" type="slidenum">
              <a:rPr lang="en-US" smtClean="0"/>
              <a:pPr/>
              <a:t>108</a:t>
            </a:fld>
            <a:endParaRPr lang="en-US" dirty="0"/>
          </a:p>
        </p:txBody>
      </p:sp>
    </p:spTree>
    <p:custDataLst>
      <p:tags r:id="rId1"/>
    </p:custDataLst>
    <p:extLst>
      <p:ext uri="{BB962C8B-B14F-4D97-AF65-F5344CB8AC3E}">
        <p14:creationId xmlns:p14="http://schemas.microsoft.com/office/powerpoint/2010/main" val="3800130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1676400"/>
            <a:ext cx="6993404" cy="4648200"/>
          </a:xfrm>
          <a:prstGeom prst="rect">
            <a:avLst/>
          </a:prstGeom>
          <a:noFill/>
        </p:spPr>
        <p:txBody>
          <a:bodyPr wrap="square" rtlCol="0">
            <a:noAutofit/>
          </a:bodyPr>
          <a:lstStyle/>
          <a:p>
            <a:r>
              <a:rPr lang="en-US" sz="2800" dirty="0"/>
              <a:t>s</a:t>
            </a:r>
            <a:r>
              <a:rPr lang="en-US" sz="2800" dirty="0" smtClean="0"/>
              <a:t>tory 1 and story 2 are both found in accounts of ethnographic research </a:t>
            </a:r>
          </a:p>
          <a:p>
            <a:endParaRPr lang="en-US" sz="2800" dirty="0"/>
          </a:p>
          <a:p>
            <a:r>
              <a:rPr lang="en-US" sz="2800" dirty="0"/>
              <a:t>y</a:t>
            </a:r>
            <a:r>
              <a:rPr lang="en-US" sz="2800" dirty="0" smtClean="0"/>
              <a:t>et, as we have seen they each function quite differently</a:t>
            </a:r>
            <a:endParaRPr lang="en-US" sz="28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109</a:t>
            </a:fld>
            <a:endParaRPr lang="en-US" dirty="0"/>
          </a:p>
        </p:txBody>
      </p:sp>
    </p:spTree>
    <p:extLst>
      <p:ext uri="{BB962C8B-B14F-4D97-AF65-F5344CB8AC3E}">
        <p14:creationId xmlns:p14="http://schemas.microsoft.com/office/powerpoint/2010/main" val="174122471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43473"/>
            <a:ext cx="8534400" cy="800219"/>
          </a:xfrm>
          <a:prstGeom prst="rect">
            <a:avLst/>
          </a:prstGeom>
          <a:noFill/>
        </p:spPr>
        <p:txBody>
          <a:bodyPr>
            <a:spAutoFit/>
          </a:bodyPr>
          <a:lstStyle/>
          <a:p>
            <a:pPr lvl="1" eaLnBrk="0" hangingPunct="0">
              <a:defRPr/>
            </a:pPr>
            <a:r>
              <a:rPr lang="en-AU" sz="2800" dirty="0" smtClean="0">
                <a:latin typeface="Calibri"/>
                <a:ea typeface="ＭＳ Ｐゴシック" charset="-128"/>
                <a:cs typeface="Calibri"/>
              </a:rPr>
              <a:t>In the humanities / social sciences</a:t>
            </a:r>
            <a:r>
              <a:rPr lang="en-AU" sz="2800" dirty="0">
                <a:latin typeface="Calibri"/>
                <a:ea typeface="ＭＳ Ｐゴシック" charset="-128"/>
                <a:cs typeface="Calibri"/>
              </a:rPr>
              <a:t> </a:t>
            </a:r>
            <a:r>
              <a:rPr lang="en-AU" sz="2800" dirty="0" smtClean="0">
                <a:latin typeface="Calibri"/>
                <a:ea typeface="ＭＳ Ｐゴシック" charset="-128"/>
                <a:cs typeface="Calibri"/>
              </a:rPr>
              <a:t>/ sciences</a:t>
            </a:r>
          </a:p>
          <a:p>
            <a:pPr lvl="1" eaLnBrk="0" hangingPunct="0">
              <a:defRPr/>
            </a:pPr>
            <a:endParaRPr lang="en-AU" sz="1800" b="1" dirty="0">
              <a:latin typeface="Calibri"/>
              <a:ea typeface="ＭＳ Ｐゴシック" charset="-128"/>
              <a:cs typeface="Calibri"/>
            </a:endParaRPr>
          </a:p>
        </p:txBody>
      </p:sp>
      <p:sp>
        <p:nvSpPr>
          <p:cNvPr id="3" name="Text Box 3"/>
          <p:cNvSpPr txBox="1">
            <a:spLocks noChangeArrowheads="1"/>
          </p:cNvSpPr>
          <p:nvPr/>
        </p:nvSpPr>
        <p:spPr bwMode="auto">
          <a:xfrm>
            <a:off x="577212" y="275434"/>
            <a:ext cx="8566788" cy="1098762"/>
          </a:xfrm>
          <a:prstGeom prst="rect">
            <a:avLst/>
          </a:prstGeom>
          <a:noFill/>
          <a:ln w="9525">
            <a:noFill/>
            <a:miter lim="800000"/>
            <a:headEnd/>
            <a:tailEnd/>
          </a:ln>
        </p:spPr>
        <p:txBody>
          <a:bodyPr wrap="square">
            <a:prstTxWarp prst="textNoShape">
              <a:avLst/>
            </a:prstTxWarp>
            <a:spAutoFit/>
          </a:bodyPr>
          <a:lstStyle/>
          <a:p>
            <a:pPr eaLnBrk="1" hangingPunct="1">
              <a:lnSpc>
                <a:spcPct val="90000"/>
              </a:lnSpc>
              <a:spcBef>
                <a:spcPct val="20000"/>
              </a:spcBef>
            </a:pPr>
            <a:r>
              <a:rPr lang="en-AU" sz="3600" dirty="0" smtClean="0">
                <a:latin typeface="Calibri"/>
                <a:cs typeface="Calibri"/>
              </a:rPr>
              <a:t>Locating stories in disciplines and methodologies</a:t>
            </a:r>
            <a:endParaRPr lang="en-US" sz="3600" dirty="0">
              <a:latin typeface="Calibri"/>
              <a:cs typeface="Calibri"/>
            </a:endParaRPr>
          </a:p>
        </p:txBody>
      </p:sp>
      <p:sp>
        <p:nvSpPr>
          <p:cNvPr id="4" name="TextBox 3"/>
          <p:cNvSpPr txBox="1"/>
          <p:nvPr/>
        </p:nvSpPr>
        <p:spPr>
          <a:xfrm>
            <a:off x="152400" y="2416619"/>
            <a:ext cx="8534400" cy="523220"/>
          </a:xfrm>
          <a:prstGeom prst="rect">
            <a:avLst/>
          </a:prstGeom>
          <a:noFill/>
        </p:spPr>
        <p:txBody>
          <a:bodyPr>
            <a:spAutoFit/>
          </a:bodyPr>
          <a:lstStyle/>
          <a:p>
            <a:pPr lvl="1" eaLnBrk="0" hangingPunct="0">
              <a:defRPr/>
            </a:pPr>
            <a:r>
              <a:rPr lang="en-AU" sz="2800" dirty="0" smtClean="0">
                <a:latin typeface="Calibri"/>
                <a:ea typeface="ＭＳ Ｐゴシック" charset="-128"/>
                <a:cs typeface="Calibri"/>
              </a:rPr>
              <a:t>More commonly occurring in the humanities</a:t>
            </a:r>
            <a:endParaRPr lang="en-AU" sz="1800" b="1" dirty="0">
              <a:latin typeface="Calibri"/>
              <a:ea typeface="ＭＳ Ｐゴシック" charset="-128"/>
              <a:cs typeface="Calibri"/>
            </a:endParaRPr>
          </a:p>
        </p:txBody>
      </p:sp>
      <p:sp>
        <p:nvSpPr>
          <p:cNvPr id="6" name="TextBox 5"/>
          <p:cNvSpPr txBox="1"/>
          <p:nvPr/>
        </p:nvSpPr>
        <p:spPr>
          <a:xfrm>
            <a:off x="152400" y="3470899"/>
            <a:ext cx="8534400" cy="523220"/>
          </a:xfrm>
          <a:prstGeom prst="rect">
            <a:avLst/>
          </a:prstGeom>
          <a:noFill/>
        </p:spPr>
        <p:txBody>
          <a:bodyPr>
            <a:spAutoFit/>
          </a:bodyPr>
          <a:lstStyle/>
          <a:p>
            <a:pPr lvl="1" eaLnBrk="0" hangingPunct="0">
              <a:defRPr/>
            </a:pPr>
            <a:r>
              <a:rPr lang="en-AU" sz="2800" dirty="0" smtClean="0">
                <a:latin typeface="Calibri"/>
                <a:ea typeface="ＭＳ Ｐゴシック" charset="-128"/>
                <a:cs typeface="Calibri"/>
              </a:rPr>
              <a:t>Very common in ethnographic research studies</a:t>
            </a:r>
            <a:endParaRPr lang="en-AU" sz="1800" b="1" dirty="0">
              <a:latin typeface="Calibri"/>
              <a:ea typeface="ＭＳ Ｐゴシック" charset="-128"/>
              <a:cs typeface="Calibri"/>
            </a:endParaRPr>
          </a:p>
        </p:txBody>
      </p:sp>
    </p:spTree>
    <p:extLst>
      <p:ext uri="{BB962C8B-B14F-4D97-AF65-F5344CB8AC3E}">
        <p14:creationId xmlns:p14="http://schemas.microsoft.com/office/powerpoint/2010/main" val="1213629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533400"/>
            <a:ext cx="8229600" cy="461665"/>
          </a:xfrm>
          <a:prstGeom prst="rect">
            <a:avLst/>
          </a:prstGeom>
        </p:spPr>
        <p:txBody>
          <a:bodyPr wrap="square">
            <a:spAutoFit/>
          </a:bodyPr>
          <a:lstStyle/>
          <a:p>
            <a:r>
              <a:rPr lang="en-AU" sz="2400" dirty="0" smtClean="0"/>
              <a:t>	</a:t>
            </a:r>
            <a:endParaRPr lang="en-US" sz="2400" dirty="0"/>
          </a:p>
        </p:txBody>
      </p:sp>
      <p:sp>
        <p:nvSpPr>
          <p:cNvPr id="5" name="TextBox 4"/>
          <p:cNvSpPr txBox="1"/>
          <p:nvPr/>
        </p:nvSpPr>
        <p:spPr>
          <a:xfrm>
            <a:off x="250125" y="167768"/>
            <a:ext cx="8741475" cy="3785652"/>
          </a:xfrm>
          <a:prstGeom prst="rect">
            <a:avLst/>
          </a:prstGeom>
          <a:noFill/>
          <a:ln>
            <a:solidFill>
              <a:srgbClr val="000000"/>
            </a:solidFill>
          </a:ln>
        </p:spPr>
        <p:txBody>
          <a:bodyPr wrap="square" rtlCol="0">
            <a:spAutoFit/>
          </a:bodyPr>
          <a:lstStyle/>
          <a:p>
            <a:r>
              <a:rPr lang="en-US" sz="2400" b="1" dirty="0" smtClean="0"/>
              <a:t>Story 1 reflects a ‘traditional’ ethnography</a:t>
            </a:r>
          </a:p>
          <a:p>
            <a:endParaRPr lang="en-US" sz="2400" b="1" dirty="0" smtClean="0"/>
          </a:p>
          <a:p>
            <a:r>
              <a:rPr lang="en-US" sz="2400" dirty="0"/>
              <a:t>T</a:t>
            </a:r>
            <a:r>
              <a:rPr lang="en-US" sz="2400" dirty="0" smtClean="0"/>
              <a:t>he story makes a contribution to </a:t>
            </a:r>
            <a:r>
              <a:rPr lang="en-US" sz="2400" dirty="0" err="1" smtClean="0"/>
              <a:t>generalised</a:t>
            </a:r>
            <a:r>
              <a:rPr lang="en-US" sz="2400" dirty="0" smtClean="0"/>
              <a:t> knowledge claims. </a:t>
            </a:r>
          </a:p>
          <a:p>
            <a:r>
              <a:rPr lang="en-US" sz="2400" dirty="0" smtClean="0"/>
              <a:t>It is an element in a wider rhetorical structure of claims – evidence/examples – claims, contributing (if minimally)to cumulative knowledge building.</a:t>
            </a:r>
          </a:p>
          <a:p>
            <a:endParaRPr lang="en-US" sz="2400" b="1" dirty="0" smtClean="0"/>
          </a:p>
          <a:p>
            <a:r>
              <a:rPr lang="en-AU" sz="2400" b="1" dirty="0" smtClean="0"/>
              <a:t>It functions to s</a:t>
            </a:r>
            <a:r>
              <a:rPr lang="en-US" sz="2400" b="1" dirty="0" err="1" smtClean="0"/>
              <a:t>trengthen</a:t>
            </a:r>
            <a:r>
              <a:rPr lang="en-US" sz="2400" b="1" dirty="0" smtClean="0"/>
              <a:t> to some degree the epistemic relations to knowledge </a:t>
            </a:r>
            <a:endParaRPr lang="en-US" sz="2400" dirty="0" smtClean="0"/>
          </a:p>
        </p:txBody>
      </p:sp>
      <p:sp>
        <p:nvSpPr>
          <p:cNvPr id="4" name="TextBox 3"/>
          <p:cNvSpPr txBox="1"/>
          <p:nvPr/>
        </p:nvSpPr>
        <p:spPr>
          <a:xfrm>
            <a:off x="289367" y="3966275"/>
            <a:ext cx="8741475" cy="2677656"/>
          </a:xfrm>
          <a:prstGeom prst="rect">
            <a:avLst/>
          </a:prstGeom>
          <a:noFill/>
          <a:ln>
            <a:solidFill>
              <a:srgbClr val="000000"/>
            </a:solidFill>
          </a:ln>
        </p:spPr>
        <p:txBody>
          <a:bodyPr wrap="square" rtlCol="0">
            <a:spAutoFit/>
          </a:bodyPr>
          <a:lstStyle/>
          <a:p>
            <a:r>
              <a:rPr lang="en-US" sz="2400" b="1" dirty="0" smtClean="0"/>
              <a:t>Story 2 is post-</a:t>
            </a:r>
            <a:r>
              <a:rPr lang="en-US" sz="2400" b="1" dirty="0" err="1" smtClean="0"/>
              <a:t>structuralist</a:t>
            </a:r>
            <a:r>
              <a:rPr lang="en-US" sz="2400" b="1" dirty="0" smtClean="0"/>
              <a:t> ethnography </a:t>
            </a:r>
          </a:p>
          <a:p>
            <a:endParaRPr lang="en-AU" sz="2400" dirty="0" smtClean="0"/>
          </a:p>
          <a:p>
            <a:r>
              <a:rPr lang="en-AU" sz="2400" dirty="0" smtClean="0"/>
              <a:t>The story is an exemplar - symbolic of the values</a:t>
            </a:r>
            <a:r>
              <a:rPr lang="en-AU" sz="2400" dirty="0"/>
              <a:t> </a:t>
            </a:r>
            <a:r>
              <a:rPr lang="en-AU" sz="2400" dirty="0" smtClean="0"/>
              <a:t>and cultivated gaze of an intellectual field.</a:t>
            </a:r>
          </a:p>
          <a:p>
            <a:endParaRPr lang="en-AU" sz="2400" dirty="0"/>
          </a:p>
          <a:p>
            <a:r>
              <a:rPr lang="en-AU" sz="2400" dirty="0" smtClean="0"/>
              <a:t> </a:t>
            </a:r>
            <a:r>
              <a:rPr lang="en-AU" sz="2400" b="1" dirty="0" smtClean="0"/>
              <a:t>It functions to s</a:t>
            </a:r>
            <a:r>
              <a:rPr lang="en-US" sz="2400" b="1" dirty="0" err="1" smtClean="0"/>
              <a:t>trengthen</a:t>
            </a:r>
            <a:r>
              <a:rPr lang="en-US" sz="2400" b="1" dirty="0" smtClean="0"/>
              <a:t> the social relations to knowledge </a:t>
            </a:r>
            <a:endParaRPr lang="en-US" sz="2400" dirty="0" smtClean="0"/>
          </a:p>
        </p:txBody>
      </p:sp>
      <p:sp>
        <p:nvSpPr>
          <p:cNvPr id="2" name="Slide Number Placeholder 1"/>
          <p:cNvSpPr>
            <a:spLocks noGrp="1"/>
          </p:cNvSpPr>
          <p:nvPr>
            <p:ph type="sldNum" sz="quarter" idx="12"/>
          </p:nvPr>
        </p:nvSpPr>
        <p:spPr/>
        <p:txBody>
          <a:bodyPr/>
          <a:lstStyle/>
          <a:p>
            <a:fld id="{33D6E5A2-EC83-451F-A719-9AC1370DD5CF}" type="slidenum">
              <a:rPr lang="en-US" smtClean="0"/>
              <a:pPr/>
              <a:t>110</a:t>
            </a:fld>
            <a:endParaRPr lang="en-US" dirty="0"/>
          </a:p>
        </p:txBody>
      </p:sp>
    </p:spTree>
    <p:custDataLst>
      <p:tags r:id="rId1"/>
    </p:custDataLst>
    <p:extLst>
      <p:ext uri="{BB962C8B-B14F-4D97-AF65-F5344CB8AC3E}">
        <p14:creationId xmlns:p14="http://schemas.microsoft.com/office/powerpoint/2010/main" val="775507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6"/>
          <p:cNvSpPr txBox="1">
            <a:spLocks noChangeArrowheads="1"/>
          </p:cNvSpPr>
          <p:nvPr/>
        </p:nvSpPr>
        <p:spPr bwMode="auto">
          <a:xfrm>
            <a:off x="685800" y="228600"/>
            <a:ext cx="8382000" cy="400110"/>
          </a:xfrm>
          <a:prstGeom prst="rect">
            <a:avLst/>
          </a:prstGeom>
          <a:noFill/>
          <a:ln w="9525">
            <a:solidFill>
              <a:schemeClr val="tx1"/>
            </a:solidFill>
            <a:miter lim="800000"/>
            <a:headEnd/>
            <a:tailEnd/>
          </a:ln>
        </p:spPr>
        <p:txBody>
          <a:bodyPr>
            <a:prstTxWarp prst="textNoShape">
              <a:avLst/>
            </a:prstTxWarp>
            <a:spAutoFit/>
          </a:bodyPr>
          <a:lstStyle/>
          <a:p>
            <a:pPr>
              <a:spcBef>
                <a:spcPct val="50000"/>
              </a:spcBef>
            </a:pPr>
            <a:r>
              <a:rPr lang="en-US" sz="2000" dirty="0"/>
              <a:t>LCT theory (</a:t>
            </a:r>
            <a:r>
              <a:rPr lang="en-US" sz="2000" dirty="0" err="1"/>
              <a:t>Maton</a:t>
            </a:r>
            <a:r>
              <a:rPr lang="en-US" sz="2000" dirty="0"/>
              <a:t> </a:t>
            </a:r>
            <a:r>
              <a:rPr lang="en-US" sz="2000" dirty="0" smtClean="0"/>
              <a:t>2014)     </a:t>
            </a:r>
            <a:r>
              <a:rPr lang="en-AU" sz="2000" dirty="0">
                <a:latin typeface="Times New Roman" pitchFamily="-110" charset="0"/>
              </a:rPr>
              <a:t>Legitimation codes of specialisation </a:t>
            </a:r>
            <a:endParaRPr lang="en-US" sz="2000" dirty="0">
              <a:latin typeface="Times New Roman" pitchFamily="-110" charset="0"/>
            </a:endParaRPr>
          </a:p>
        </p:txBody>
      </p:sp>
      <p:graphicFrame>
        <p:nvGraphicFramePr>
          <p:cNvPr id="17410" name="Object 2"/>
          <p:cNvGraphicFramePr>
            <a:graphicFrameLocks noChangeAspect="1"/>
          </p:cNvGraphicFramePr>
          <p:nvPr>
            <p:extLst>
              <p:ext uri="{D42A27DB-BD31-4B8C-83A1-F6EECF244321}">
                <p14:modId xmlns:p14="http://schemas.microsoft.com/office/powerpoint/2010/main" val="3255193886"/>
              </p:ext>
            </p:extLst>
          </p:nvPr>
        </p:nvGraphicFramePr>
        <p:xfrm>
          <a:off x="685800" y="1044208"/>
          <a:ext cx="6413908" cy="5569166"/>
        </p:xfrm>
        <a:graphic>
          <a:graphicData uri="http://schemas.openxmlformats.org/presentationml/2006/ole">
            <mc:AlternateContent xmlns:mc="http://schemas.openxmlformats.org/markup-compatibility/2006">
              <mc:Choice xmlns:v="urn:schemas-microsoft-com:vml" Requires="v">
                <p:oleObj spid="_x0000_s19466" name="Picture" r:id="rId4" imgW="3467100" imgH="3009900" progId="Word.Picture.8">
                  <p:embed/>
                </p:oleObj>
              </mc:Choice>
              <mc:Fallback>
                <p:oleObj name="Picture" r:id="rId4" imgW="3467100" imgH="3009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44208"/>
                        <a:ext cx="6413908" cy="5569166"/>
                      </a:xfrm>
                      <a:prstGeom prst="rect">
                        <a:avLst/>
                      </a:prstGeom>
                      <a:noFill/>
                      <a:ln>
                        <a:noFill/>
                      </a:ln>
                      <a:extLst/>
                    </p:spPr>
                  </p:pic>
                </p:oleObj>
              </mc:Fallback>
            </mc:AlternateContent>
          </a:graphicData>
        </a:graphic>
      </p:graphicFrame>
      <p:sp>
        <p:nvSpPr>
          <p:cNvPr id="2" name="Donut 1"/>
          <p:cNvSpPr/>
          <p:nvPr/>
        </p:nvSpPr>
        <p:spPr>
          <a:xfrm>
            <a:off x="4540734" y="4041193"/>
            <a:ext cx="1000501" cy="942945"/>
          </a:xfrm>
          <a:prstGeom prst="donut">
            <a:avLst>
              <a:gd name="adj" fmla="val 79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5328067" y="4791700"/>
            <a:ext cx="1000501" cy="942945"/>
          </a:xfrm>
          <a:prstGeom prst="donut">
            <a:avLst>
              <a:gd name="adj" fmla="val 79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999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838200"/>
            <a:ext cx="8229600" cy="461665"/>
          </a:xfrm>
          <a:prstGeom prst="rect">
            <a:avLst/>
          </a:prstGeom>
        </p:spPr>
        <p:txBody>
          <a:bodyPr wrap="square">
            <a:spAutoFit/>
          </a:bodyPr>
          <a:lstStyle/>
          <a:p>
            <a:r>
              <a:rPr lang="en-AU" sz="2400" dirty="0" smtClean="0"/>
              <a:t>	</a:t>
            </a:r>
            <a:endParaRPr lang="en-US" sz="2400" dirty="0"/>
          </a:p>
        </p:txBody>
      </p:sp>
      <p:sp>
        <p:nvSpPr>
          <p:cNvPr id="4" name="TextBox 3"/>
          <p:cNvSpPr txBox="1"/>
          <p:nvPr/>
        </p:nvSpPr>
        <p:spPr>
          <a:xfrm>
            <a:off x="685800" y="838200"/>
            <a:ext cx="7772400" cy="3539431"/>
          </a:xfrm>
          <a:prstGeom prst="rect">
            <a:avLst/>
          </a:prstGeom>
          <a:noFill/>
        </p:spPr>
        <p:txBody>
          <a:bodyPr wrap="square" rtlCol="0">
            <a:spAutoFit/>
          </a:bodyPr>
          <a:lstStyle/>
          <a:p>
            <a:r>
              <a:rPr lang="en-AU" sz="2800" dirty="0" smtClean="0"/>
              <a:t>The changing field of ethnographic studies…</a:t>
            </a:r>
          </a:p>
          <a:p>
            <a:endParaRPr lang="en-AU" sz="2400" dirty="0" smtClean="0"/>
          </a:p>
          <a:p>
            <a:endParaRPr lang="en-AU" sz="2400" dirty="0" smtClean="0"/>
          </a:p>
          <a:p>
            <a:r>
              <a:rPr lang="en-AU" sz="2400" b="1" i="1" dirty="0" smtClean="0"/>
              <a:t>The story as the beginning:</a:t>
            </a:r>
          </a:p>
          <a:p>
            <a:endParaRPr lang="en-AU" sz="2400" dirty="0" smtClean="0"/>
          </a:p>
          <a:p>
            <a:r>
              <a:rPr lang="en-AU" sz="2400" i="1" dirty="0" smtClean="0"/>
              <a:t>‘Story telling not as a place at which to arrive, but as a place to begin inquiry</a:t>
            </a:r>
            <a:r>
              <a:rPr lang="en-AU" sz="2400" dirty="0" smtClean="0"/>
              <a:t>’ </a:t>
            </a:r>
            <a:r>
              <a:rPr lang="en-AU" dirty="0" smtClean="0"/>
              <a:t>(Gallagher 2011: 52)</a:t>
            </a:r>
          </a:p>
          <a:p>
            <a:endParaRPr lang="en-AU" sz="2400" dirty="0" smtClean="0"/>
          </a:p>
        </p:txBody>
      </p:sp>
      <p:sp>
        <p:nvSpPr>
          <p:cNvPr id="2" name="Slide Number Placeholder 1"/>
          <p:cNvSpPr>
            <a:spLocks noGrp="1"/>
          </p:cNvSpPr>
          <p:nvPr>
            <p:ph type="sldNum" sz="quarter" idx="12"/>
          </p:nvPr>
        </p:nvSpPr>
        <p:spPr/>
        <p:txBody>
          <a:bodyPr/>
          <a:lstStyle/>
          <a:p>
            <a:fld id="{33D6E5A2-EC83-451F-A719-9AC1370DD5CF}" type="slidenum">
              <a:rPr lang="en-US" smtClean="0"/>
              <a:pPr/>
              <a:t>112</a:t>
            </a:fld>
            <a:endParaRPr lang="en-US" dirty="0"/>
          </a:p>
        </p:txBody>
      </p:sp>
    </p:spTree>
    <p:custDataLst>
      <p:tags r:id="rId1"/>
    </p:custDataLst>
    <p:extLst>
      <p:ext uri="{BB962C8B-B14F-4D97-AF65-F5344CB8AC3E}">
        <p14:creationId xmlns:p14="http://schemas.microsoft.com/office/powerpoint/2010/main" val="16723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838200"/>
            <a:ext cx="8229600" cy="461665"/>
          </a:xfrm>
          <a:prstGeom prst="rect">
            <a:avLst/>
          </a:prstGeom>
        </p:spPr>
        <p:txBody>
          <a:bodyPr wrap="square">
            <a:spAutoFit/>
          </a:bodyPr>
          <a:lstStyle/>
          <a:p>
            <a:r>
              <a:rPr lang="en-AU" sz="2400" dirty="0" smtClean="0"/>
              <a:t>	</a:t>
            </a:r>
            <a:endParaRPr lang="en-US" sz="2400" dirty="0"/>
          </a:p>
        </p:txBody>
      </p:sp>
      <p:sp>
        <p:nvSpPr>
          <p:cNvPr id="4" name="TextBox 3"/>
          <p:cNvSpPr txBox="1"/>
          <p:nvPr/>
        </p:nvSpPr>
        <p:spPr>
          <a:xfrm>
            <a:off x="990600" y="838200"/>
            <a:ext cx="7772400" cy="954107"/>
          </a:xfrm>
          <a:prstGeom prst="rect">
            <a:avLst/>
          </a:prstGeom>
          <a:noFill/>
        </p:spPr>
        <p:txBody>
          <a:bodyPr wrap="square" rtlCol="0">
            <a:spAutoFit/>
          </a:bodyPr>
          <a:lstStyle/>
          <a:p>
            <a:r>
              <a:rPr lang="en-AU" sz="2800" dirty="0" smtClean="0"/>
              <a:t>A </a:t>
            </a:r>
            <a:r>
              <a:rPr lang="en-AU" sz="2800" dirty="0" err="1" smtClean="0"/>
              <a:t>segmentalising</a:t>
            </a:r>
            <a:r>
              <a:rPr lang="en-AU" sz="2800" dirty="0" smtClean="0"/>
              <a:t> </a:t>
            </a:r>
            <a:r>
              <a:rPr lang="en-AU" sz="2800" dirty="0"/>
              <a:t>of ethnography </a:t>
            </a:r>
            <a:r>
              <a:rPr lang="en-AU" sz="2800" dirty="0" smtClean="0"/>
              <a:t>continues…</a:t>
            </a:r>
            <a:endParaRPr lang="en-AU" sz="28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113</a:t>
            </a:fld>
            <a:endParaRPr lang="en-US" dirty="0"/>
          </a:p>
        </p:txBody>
      </p:sp>
    </p:spTree>
    <p:custDataLst>
      <p:tags r:id="rId1"/>
    </p:custDataLst>
    <p:extLst>
      <p:ext uri="{BB962C8B-B14F-4D97-AF65-F5344CB8AC3E}">
        <p14:creationId xmlns:p14="http://schemas.microsoft.com/office/powerpoint/2010/main" val="3994639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3"/>
            </p:custDataLst>
          </p:nvPr>
        </p:nvSpPr>
        <p:spPr>
          <a:xfrm>
            <a:off x="365568" y="228600"/>
            <a:ext cx="8077200" cy="917181"/>
          </a:xfrm>
        </p:spPr>
        <p:txBody>
          <a:bodyPr>
            <a:normAutofit/>
          </a:bodyPr>
          <a:lstStyle/>
          <a:p>
            <a:pPr>
              <a:buNone/>
            </a:pPr>
            <a:r>
              <a:rPr lang="en-AU" sz="2800" dirty="0" smtClean="0"/>
              <a:t>Fractal segmentation of ethnography</a:t>
            </a:r>
          </a:p>
        </p:txBody>
      </p:sp>
      <p:sp>
        <p:nvSpPr>
          <p:cNvPr id="2" name="Slide Number Placeholder 1"/>
          <p:cNvSpPr>
            <a:spLocks noGrp="1"/>
          </p:cNvSpPr>
          <p:nvPr>
            <p:ph type="sldNum" sz="quarter" idx="12"/>
          </p:nvPr>
        </p:nvSpPr>
        <p:spPr/>
        <p:txBody>
          <a:bodyPr/>
          <a:lstStyle/>
          <a:p>
            <a:fld id="{33D6E5A2-EC83-451F-A719-9AC1370DD5CF}" type="slidenum">
              <a:rPr lang="en-US" smtClean="0"/>
              <a:pPr/>
              <a:t>114</a:t>
            </a:fld>
            <a:endParaRPr lang="en-US" dirty="0"/>
          </a:p>
        </p:txBody>
      </p:sp>
      <p:sp>
        <p:nvSpPr>
          <p:cNvPr id="3" name="TextBox 2"/>
          <p:cNvSpPr txBox="1"/>
          <p:nvPr/>
        </p:nvSpPr>
        <p:spPr>
          <a:xfrm>
            <a:off x="365568" y="5078997"/>
            <a:ext cx="8245032" cy="1538883"/>
          </a:xfrm>
          <a:prstGeom prst="rect">
            <a:avLst/>
          </a:prstGeom>
          <a:noFill/>
        </p:spPr>
        <p:txBody>
          <a:bodyPr wrap="square" rtlCol="0">
            <a:spAutoFit/>
          </a:bodyPr>
          <a:lstStyle/>
          <a:p>
            <a:r>
              <a:rPr lang="en-AU" sz="2800" dirty="0" smtClean="0"/>
              <a:t>The </a:t>
            </a:r>
            <a:r>
              <a:rPr lang="en-AU" sz="2800" dirty="0"/>
              <a:t>narrow </a:t>
            </a:r>
            <a:r>
              <a:rPr lang="en-AU" sz="2800" dirty="0" err="1"/>
              <a:t>vs</a:t>
            </a:r>
            <a:r>
              <a:rPr lang="en-AU" sz="2800" dirty="0"/>
              <a:t> the </a:t>
            </a:r>
            <a:r>
              <a:rPr lang="en-AU" sz="2800" dirty="0" smtClean="0"/>
              <a:t>creative:</a:t>
            </a:r>
            <a:endParaRPr lang="en-AU" sz="2800" dirty="0"/>
          </a:p>
          <a:p>
            <a:pPr>
              <a:buNone/>
            </a:pPr>
            <a:r>
              <a:rPr lang="en-AU" sz="2400" dirty="0" smtClean="0"/>
              <a:t>‘</a:t>
            </a:r>
            <a:r>
              <a:rPr lang="en-AU" sz="2400" i="1" dirty="0"/>
              <a:t>collision’ between the literature and science of ethnography</a:t>
            </a:r>
            <a:r>
              <a:rPr lang="en-AU" sz="2400" dirty="0"/>
              <a:t>’ </a:t>
            </a:r>
            <a:r>
              <a:rPr lang="en-AU" sz="2000" dirty="0"/>
              <a:t>(</a:t>
            </a:r>
            <a:r>
              <a:rPr lang="en-AU" sz="2000" dirty="0" err="1"/>
              <a:t>vanSlyke</a:t>
            </a:r>
            <a:r>
              <a:rPr lang="en-AU" sz="2000" dirty="0"/>
              <a:t>-Briggs : 335)</a:t>
            </a:r>
          </a:p>
          <a:p>
            <a:endParaRPr lang="en-US" dirty="0"/>
          </a:p>
        </p:txBody>
      </p:sp>
      <p:graphicFrame>
        <p:nvGraphicFramePr>
          <p:cNvPr id="6" name="Object 2"/>
          <p:cNvGraphicFramePr>
            <a:graphicFrameLocks noChangeAspect="1"/>
          </p:cNvGraphicFramePr>
          <p:nvPr>
            <p:extLst>
              <p:ext uri="{D42A27DB-BD31-4B8C-83A1-F6EECF244321}">
                <p14:modId xmlns:p14="http://schemas.microsoft.com/office/powerpoint/2010/main" val="2565181405"/>
              </p:ext>
            </p:extLst>
          </p:nvPr>
        </p:nvGraphicFramePr>
        <p:xfrm>
          <a:off x="1643797" y="870433"/>
          <a:ext cx="4493890" cy="3902023"/>
        </p:xfrm>
        <a:graphic>
          <a:graphicData uri="http://schemas.openxmlformats.org/presentationml/2006/ole">
            <mc:AlternateContent xmlns:mc="http://schemas.openxmlformats.org/markup-compatibility/2006">
              <mc:Choice xmlns:v="urn:schemas-microsoft-com:vml" Requires="v">
                <p:oleObj spid="_x0000_s17428" name="Picture" r:id="rId6" imgW="3467100" imgH="3009900" progId="Word.Picture.8">
                  <p:embed/>
                </p:oleObj>
              </mc:Choice>
              <mc:Fallback>
                <p:oleObj name="Picture" r:id="rId6" imgW="3467100" imgH="300990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3797" y="870433"/>
                        <a:ext cx="4493890" cy="3902023"/>
                      </a:xfrm>
                      <a:prstGeom prst="rect">
                        <a:avLst/>
                      </a:prstGeom>
                      <a:noFill/>
                      <a:ln>
                        <a:noFill/>
                      </a:ln>
                      <a:extLst/>
                    </p:spPr>
                  </p:pic>
                </p:oleObj>
              </mc:Fallback>
            </mc:AlternateContent>
          </a:graphicData>
        </a:graphic>
      </p:graphicFrame>
      <p:cxnSp>
        <p:nvCxnSpPr>
          <p:cNvPr id="11" name="Straight Arrow Connector 10"/>
          <p:cNvCxnSpPr/>
          <p:nvPr/>
        </p:nvCxnSpPr>
        <p:spPr>
          <a:xfrm>
            <a:off x="5233389" y="3059760"/>
            <a:ext cx="0" cy="1404796"/>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521494" y="3714048"/>
            <a:ext cx="1404549" cy="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spTree>
    <p:custDataLst>
      <p:tags r:id="rId2"/>
    </p:custDataLst>
    <p:extLst>
      <p:ext uri="{BB962C8B-B14F-4D97-AF65-F5344CB8AC3E}">
        <p14:creationId xmlns:p14="http://schemas.microsoft.com/office/powerpoint/2010/main" val="231194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838200"/>
            <a:ext cx="8229600" cy="461665"/>
          </a:xfrm>
          <a:prstGeom prst="rect">
            <a:avLst/>
          </a:prstGeom>
        </p:spPr>
        <p:txBody>
          <a:bodyPr wrap="square">
            <a:spAutoFit/>
          </a:bodyPr>
          <a:lstStyle/>
          <a:p>
            <a:r>
              <a:rPr lang="en-AU" sz="2400" dirty="0" smtClean="0"/>
              <a:t>	</a:t>
            </a:r>
            <a:endParaRPr lang="en-US" sz="2400" dirty="0"/>
          </a:p>
        </p:txBody>
      </p:sp>
      <p:sp>
        <p:nvSpPr>
          <p:cNvPr id="4" name="TextBox 3"/>
          <p:cNvSpPr txBox="1"/>
          <p:nvPr/>
        </p:nvSpPr>
        <p:spPr>
          <a:xfrm>
            <a:off x="990600" y="838200"/>
            <a:ext cx="7772400" cy="523220"/>
          </a:xfrm>
          <a:prstGeom prst="rect">
            <a:avLst/>
          </a:prstGeom>
          <a:noFill/>
        </p:spPr>
        <p:txBody>
          <a:bodyPr wrap="square" rtlCol="0">
            <a:spAutoFit/>
          </a:bodyPr>
          <a:lstStyle/>
          <a:p>
            <a:r>
              <a:rPr lang="en-AU" sz="2800" dirty="0" smtClean="0"/>
              <a:t>Where is ethnography going at present…</a:t>
            </a:r>
            <a:endParaRPr lang="en-AU" sz="28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115</a:t>
            </a:fld>
            <a:endParaRPr lang="en-US" dirty="0"/>
          </a:p>
        </p:txBody>
      </p:sp>
    </p:spTree>
    <p:custDataLst>
      <p:tags r:id="rId1"/>
    </p:custDataLst>
    <p:extLst>
      <p:ext uri="{BB962C8B-B14F-4D97-AF65-F5344CB8AC3E}">
        <p14:creationId xmlns:p14="http://schemas.microsoft.com/office/powerpoint/2010/main" val="2875586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384808" y="457200"/>
            <a:ext cx="8378192" cy="6111875"/>
          </a:xfrm>
        </p:spPr>
        <p:txBody>
          <a:bodyPr>
            <a:normAutofit lnSpcReduction="10000"/>
          </a:bodyPr>
          <a:lstStyle/>
          <a:p>
            <a:pPr lvl="1">
              <a:buNone/>
            </a:pPr>
            <a:r>
              <a:rPr lang="en-AU" sz="2400" dirty="0" smtClean="0"/>
              <a:t>‘ethnographic fiction’</a:t>
            </a:r>
          </a:p>
          <a:p>
            <a:pPr lvl="1">
              <a:buNone/>
            </a:pPr>
            <a:r>
              <a:rPr lang="en-AU" sz="2400" dirty="0" smtClean="0"/>
              <a:t>‘ethnographic novel’</a:t>
            </a:r>
          </a:p>
          <a:p>
            <a:pPr lvl="1">
              <a:buNone/>
            </a:pPr>
            <a:r>
              <a:rPr lang="en-AU" sz="2400" dirty="0" smtClean="0"/>
              <a:t>‘</a:t>
            </a:r>
            <a:r>
              <a:rPr lang="en-AU" sz="2400" dirty="0" err="1" smtClean="0"/>
              <a:t>ethnofiction</a:t>
            </a:r>
            <a:r>
              <a:rPr lang="en-AU" sz="2400" dirty="0" smtClean="0"/>
              <a:t>’ (note: no more the </a:t>
            </a:r>
            <a:r>
              <a:rPr lang="en-AU" sz="2400" dirty="0" err="1" smtClean="0"/>
              <a:t>graphy</a:t>
            </a:r>
            <a:r>
              <a:rPr lang="en-AU" sz="2400" dirty="0" smtClean="0"/>
              <a:t>)</a:t>
            </a:r>
          </a:p>
          <a:p>
            <a:pPr lvl="1">
              <a:buNone/>
            </a:pPr>
            <a:r>
              <a:rPr lang="en-AU" sz="2400" dirty="0" smtClean="0"/>
              <a:t>‘literary tales’</a:t>
            </a:r>
          </a:p>
          <a:p>
            <a:pPr lvl="1">
              <a:buNone/>
            </a:pPr>
            <a:r>
              <a:rPr lang="en-AU" sz="2400" dirty="0" smtClean="0"/>
              <a:t>‘new journalism’</a:t>
            </a:r>
          </a:p>
          <a:p>
            <a:pPr lvl="1">
              <a:buNone/>
            </a:pPr>
            <a:r>
              <a:rPr lang="en-AU" sz="2400" dirty="0" smtClean="0"/>
              <a:t>‘</a:t>
            </a:r>
            <a:r>
              <a:rPr lang="en-AU" sz="2400" dirty="0" err="1" smtClean="0"/>
              <a:t>parajournalism</a:t>
            </a:r>
            <a:r>
              <a:rPr lang="en-AU" sz="2400" dirty="0" smtClean="0"/>
              <a:t>’</a:t>
            </a:r>
          </a:p>
          <a:p>
            <a:pPr lvl="1">
              <a:buNone/>
            </a:pPr>
            <a:r>
              <a:rPr lang="en-AU" sz="2400" dirty="0" smtClean="0"/>
              <a:t>‘creative writing’</a:t>
            </a:r>
          </a:p>
          <a:p>
            <a:pPr>
              <a:buNone/>
            </a:pPr>
            <a:endParaRPr lang="en-AU" dirty="0" smtClean="0"/>
          </a:p>
          <a:p>
            <a:pPr indent="14288">
              <a:buNone/>
            </a:pPr>
            <a:r>
              <a:rPr lang="en-AU" sz="2824" i="1" dirty="0" smtClean="0"/>
              <a:t>…’creating a connection between fiction and lived reality’ …..about the marginalised other</a:t>
            </a:r>
          </a:p>
          <a:p>
            <a:pPr indent="14288">
              <a:buNone/>
            </a:pPr>
            <a:r>
              <a:rPr lang="en-AU" sz="2824" i="1" dirty="0" smtClean="0"/>
              <a:t>…from which ‘the reader is expected to actively construct meaning’ (</a:t>
            </a:r>
            <a:r>
              <a:rPr lang="en-AU" sz="1800" i="1" dirty="0" err="1" smtClean="0"/>
              <a:t>vanSlyke</a:t>
            </a:r>
            <a:r>
              <a:rPr lang="en-AU" sz="1800" i="1" dirty="0" smtClean="0"/>
              <a:t>-Briggs 2009: 335-6) </a:t>
            </a:r>
          </a:p>
          <a:p>
            <a:pPr>
              <a:buNone/>
            </a:pPr>
            <a:endParaRPr lang="en-AU" dirty="0" smtClean="0"/>
          </a:p>
          <a:p>
            <a:endParaRPr lang="en-AU" dirty="0" smtClean="0"/>
          </a:p>
          <a:p>
            <a:endParaRPr lang="en-AU" dirty="0" smtClean="0"/>
          </a:p>
        </p:txBody>
      </p:sp>
      <p:cxnSp>
        <p:nvCxnSpPr>
          <p:cNvPr id="3" name="Straight Arrow Connector 2"/>
          <p:cNvCxnSpPr/>
          <p:nvPr/>
        </p:nvCxnSpPr>
        <p:spPr>
          <a:xfrm>
            <a:off x="606554" y="685800"/>
            <a:ext cx="0" cy="2895600"/>
          </a:xfrm>
          <a:prstGeom prst="straightConnector1">
            <a:avLst/>
          </a:prstGeom>
          <a:ln w="5715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33D6E5A2-EC83-451F-A719-9AC1370DD5CF}" type="slidenum">
              <a:rPr lang="en-US" smtClean="0"/>
              <a:pPr/>
              <a:t>116</a:t>
            </a:fld>
            <a:endParaRPr lang="en-US" dirty="0"/>
          </a:p>
        </p:txBody>
      </p:sp>
    </p:spTree>
    <p:custDataLst>
      <p:tags r:id="rId1"/>
    </p:custDataLst>
    <p:extLst>
      <p:ext uri="{BB962C8B-B14F-4D97-AF65-F5344CB8AC3E}">
        <p14:creationId xmlns:p14="http://schemas.microsoft.com/office/powerpoint/2010/main" val="3730474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3"/>
            </p:custDataLst>
          </p:nvPr>
        </p:nvSpPr>
        <p:spPr>
          <a:xfrm>
            <a:off x="365568" y="228600"/>
            <a:ext cx="8077200" cy="917181"/>
          </a:xfrm>
        </p:spPr>
        <p:txBody>
          <a:bodyPr>
            <a:normAutofit/>
          </a:bodyPr>
          <a:lstStyle/>
          <a:p>
            <a:pPr>
              <a:buNone/>
            </a:pPr>
            <a:r>
              <a:rPr lang="en-AU" sz="2800" dirty="0" smtClean="0"/>
              <a:t>Fractal segmentation of ethnography</a:t>
            </a:r>
          </a:p>
        </p:txBody>
      </p:sp>
      <p:sp>
        <p:nvSpPr>
          <p:cNvPr id="2" name="Slide Number Placeholder 1"/>
          <p:cNvSpPr>
            <a:spLocks noGrp="1"/>
          </p:cNvSpPr>
          <p:nvPr>
            <p:ph type="sldNum" sz="quarter" idx="12"/>
          </p:nvPr>
        </p:nvSpPr>
        <p:spPr/>
        <p:txBody>
          <a:bodyPr/>
          <a:lstStyle/>
          <a:p>
            <a:fld id="{33D6E5A2-EC83-451F-A719-9AC1370DD5CF}" type="slidenum">
              <a:rPr lang="en-US" smtClean="0"/>
              <a:pPr/>
              <a:t>117</a:t>
            </a:fld>
            <a:endParaRPr lang="en-US" dirty="0"/>
          </a:p>
        </p:txBody>
      </p:sp>
      <p:graphicFrame>
        <p:nvGraphicFramePr>
          <p:cNvPr id="6" name="Object 2"/>
          <p:cNvGraphicFramePr>
            <a:graphicFrameLocks noChangeAspect="1"/>
          </p:cNvGraphicFramePr>
          <p:nvPr>
            <p:extLst>
              <p:ext uri="{D42A27DB-BD31-4B8C-83A1-F6EECF244321}">
                <p14:modId xmlns:p14="http://schemas.microsoft.com/office/powerpoint/2010/main" val="2582108"/>
              </p:ext>
            </p:extLst>
          </p:nvPr>
        </p:nvGraphicFramePr>
        <p:xfrm>
          <a:off x="2229373" y="1583340"/>
          <a:ext cx="4704011" cy="4084470"/>
        </p:xfrm>
        <a:graphic>
          <a:graphicData uri="http://schemas.openxmlformats.org/presentationml/2006/ole">
            <mc:AlternateContent xmlns:mc="http://schemas.openxmlformats.org/markup-compatibility/2006">
              <mc:Choice xmlns:v="urn:schemas-microsoft-com:vml" Requires="v">
                <p:oleObj spid="_x0000_s18450" name="Picture" r:id="rId6" imgW="3467100" imgH="3009900" progId="Word.Picture.8">
                  <p:embed/>
                </p:oleObj>
              </mc:Choice>
              <mc:Fallback>
                <p:oleObj name="Picture" r:id="rId6" imgW="3467100" imgH="300990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9373" y="1583340"/>
                        <a:ext cx="4704011" cy="4084470"/>
                      </a:xfrm>
                      <a:prstGeom prst="rect">
                        <a:avLst/>
                      </a:prstGeom>
                      <a:noFill/>
                      <a:ln>
                        <a:noFill/>
                      </a:ln>
                      <a:extLst/>
                    </p:spPr>
                  </p:pic>
                </p:oleObj>
              </mc:Fallback>
            </mc:AlternateContent>
          </a:graphicData>
        </a:graphic>
      </p:graphicFrame>
      <p:sp>
        <p:nvSpPr>
          <p:cNvPr id="4" name="Donut 3"/>
          <p:cNvSpPr/>
          <p:nvPr/>
        </p:nvSpPr>
        <p:spPr>
          <a:xfrm>
            <a:off x="5380349" y="4117268"/>
            <a:ext cx="588089" cy="552212"/>
          </a:xfrm>
          <a:prstGeom prst="donut">
            <a:avLst>
              <a:gd name="adj" fmla="val 11064"/>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5674394" y="4393374"/>
            <a:ext cx="588089" cy="552212"/>
          </a:xfrm>
          <a:prstGeom prst="donut">
            <a:avLst>
              <a:gd name="adj" fmla="val 11064"/>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5086305" y="3841162"/>
            <a:ext cx="588089" cy="552212"/>
          </a:xfrm>
          <a:prstGeom prst="donut">
            <a:avLst>
              <a:gd name="adj" fmla="val 11064"/>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5968438" y="4669480"/>
            <a:ext cx="588089" cy="552212"/>
          </a:xfrm>
          <a:prstGeom prst="donut">
            <a:avLst>
              <a:gd name="adj" fmla="val 11064"/>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ustDataLst>
      <p:tags r:id="rId2"/>
    </p:custDataLst>
    <p:extLst>
      <p:ext uri="{BB962C8B-B14F-4D97-AF65-F5344CB8AC3E}">
        <p14:creationId xmlns:p14="http://schemas.microsoft.com/office/powerpoint/2010/main" val="563988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838200"/>
            <a:ext cx="8229600" cy="461665"/>
          </a:xfrm>
          <a:prstGeom prst="rect">
            <a:avLst/>
          </a:prstGeom>
        </p:spPr>
        <p:txBody>
          <a:bodyPr wrap="square">
            <a:spAutoFit/>
          </a:bodyPr>
          <a:lstStyle/>
          <a:p>
            <a:r>
              <a:rPr lang="en-AU" sz="2400" dirty="0" smtClean="0"/>
              <a:t>	</a:t>
            </a:r>
            <a:endParaRPr lang="en-US" sz="2400" dirty="0"/>
          </a:p>
        </p:txBody>
      </p:sp>
      <p:sp>
        <p:nvSpPr>
          <p:cNvPr id="4" name="TextBox 3"/>
          <p:cNvSpPr txBox="1"/>
          <p:nvPr/>
        </p:nvSpPr>
        <p:spPr>
          <a:xfrm>
            <a:off x="990600" y="838200"/>
            <a:ext cx="7772400" cy="523220"/>
          </a:xfrm>
          <a:prstGeom prst="rect">
            <a:avLst/>
          </a:prstGeom>
          <a:noFill/>
        </p:spPr>
        <p:txBody>
          <a:bodyPr wrap="square" rtlCol="0">
            <a:spAutoFit/>
          </a:bodyPr>
          <a:lstStyle/>
          <a:p>
            <a:r>
              <a:rPr lang="en-AU" sz="2800" dirty="0" smtClean="0"/>
              <a:t>And the divisions continue …</a:t>
            </a:r>
            <a:endParaRPr lang="en-AU" sz="28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118</a:t>
            </a:fld>
            <a:endParaRPr lang="en-US" dirty="0"/>
          </a:p>
        </p:txBody>
      </p:sp>
      <p:sp>
        <p:nvSpPr>
          <p:cNvPr id="5" name="Rectangle 4"/>
          <p:cNvSpPr/>
          <p:nvPr/>
        </p:nvSpPr>
        <p:spPr>
          <a:xfrm>
            <a:off x="990599" y="1924376"/>
            <a:ext cx="7128849" cy="1569660"/>
          </a:xfrm>
          <a:prstGeom prst="rect">
            <a:avLst/>
          </a:prstGeom>
        </p:spPr>
        <p:txBody>
          <a:bodyPr wrap="square">
            <a:spAutoFit/>
          </a:bodyPr>
          <a:lstStyle/>
          <a:p>
            <a:pPr>
              <a:buNone/>
            </a:pPr>
            <a:r>
              <a:rPr lang="en-US" sz="2400" dirty="0"/>
              <a:t>Good </a:t>
            </a:r>
            <a:r>
              <a:rPr lang="en-US" sz="2400" dirty="0" err="1"/>
              <a:t>vs</a:t>
            </a:r>
            <a:r>
              <a:rPr lang="en-US" sz="2400" dirty="0"/>
              <a:t> bad story telling</a:t>
            </a:r>
          </a:p>
          <a:p>
            <a:pPr>
              <a:buNone/>
            </a:pPr>
            <a:endParaRPr lang="en-US" sz="2400" dirty="0"/>
          </a:p>
          <a:p>
            <a:pPr>
              <a:buNone/>
            </a:pPr>
            <a:r>
              <a:rPr lang="en-US" sz="2400" i="1" dirty="0" smtClean="0"/>
              <a:t>‘</a:t>
            </a:r>
            <a:r>
              <a:rPr lang="en-US" sz="2400" i="1" dirty="0" err="1"/>
              <a:t>anaemic</a:t>
            </a:r>
            <a:r>
              <a:rPr lang="en-US" sz="2400" i="1" dirty="0"/>
              <a:t> version of story telling’ (…)devoid of imagination’ </a:t>
            </a:r>
            <a:r>
              <a:rPr lang="en-US" sz="2400" i="1" dirty="0" smtClean="0"/>
              <a:t>   </a:t>
            </a:r>
            <a:r>
              <a:rPr lang="en-US" sz="1600" dirty="0" smtClean="0"/>
              <a:t>(</a:t>
            </a:r>
            <a:r>
              <a:rPr lang="en-US" sz="1600" dirty="0"/>
              <a:t>Gallagher 2011:51)</a:t>
            </a:r>
          </a:p>
        </p:txBody>
      </p:sp>
    </p:spTree>
    <p:custDataLst>
      <p:tags r:id="rId1"/>
    </p:custDataLst>
    <p:extLst>
      <p:ext uri="{BB962C8B-B14F-4D97-AF65-F5344CB8AC3E}">
        <p14:creationId xmlns:p14="http://schemas.microsoft.com/office/powerpoint/2010/main" val="345259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365568" y="798936"/>
            <a:ext cx="8549832" cy="4435369"/>
          </a:xfrm>
        </p:spPr>
        <p:txBody>
          <a:bodyPr>
            <a:normAutofit/>
          </a:bodyPr>
          <a:lstStyle/>
          <a:p>
            <a:pPr>
              <a:buNone/>
            </a:pPr>
            <a:r>
              <a:rPr lang="en-AU" dirty="0" smtClean="0"/>
              <a:t>	</a:t>
            </a:r>
          </a:p>
          <a:p>
            <a:pPr marL="0" indent="0">
              <a:buNone/>
            </a:pPr>
            <a:r>
              <a:rPr lang="en-AU" dirty="0"/>
              <a:t>This </a:t>
            </a:r>
            <a:r>
              <a:rPr lang="en-AU" dirty="0" smtClean="0"/>
              <a:t>…</a:t>
            </a:r>
            <a:r>
              <a:rPr lang="en-AU" dirty="0"/>
              <a:t> </a:t>
            </a:r>
            <a:r>
              <a:rPr lang="en-AU" dirty="0" smtClean="0"/>
              <a:t>completes </a:t>
            </a:r>
            <a:r>
              <a:rPr lang="en-AU" dirty="0"/>
              <a:t>the appropriation of ethnography from the social sciences into the humanities, from where it must eventually be discarded in the continued quest for the new that underlies what Bernstein (2000) described as the segmentation of knowledge in horizontal knowledge structures. </a:t>
            </a:r>
            <a:endParaRPr lang="en-AU" dirty="0" smtClean="0"/>
          </a:p>
          <a:p>
            <a:endParaRPr lang="en-AU" dirty="0"/>
          </a:p>
          <a:p>
            <a:pPr marL="0" indent="0">
              <a:buNone/>
            </a:pPr>
            <a:r>
              <a:rPr lang="en-AU" dirty="0"/>
              <a:t>This </a:t>
            </a:r>
            <a:r>
              <a:rPr lang="en-AU" dirty="0" smtClean="0"/>
              <a:t>greater </a:t>
            </a:r>
            <a:r>
              <a:rPr lang="en-AU" dirty="0" err="1"/>
              <a:t>segmentalisation</a:t>
            </a:r>
            <a:r>
              <a:rPr lang="en-AU" dirty="0"/>
              <a:t> of  </a:t>
            </a:r>
            <a:r>
              <a:rPr lang="en-AU" dirty="0" smtClean="0"/>
              <a:t>knowledge reduces </a:t>
            </a:r>
            <a:r>
              <a:rPr lang="en-AU" dirty="0"/>
              <a:t>capacities for cumulative knowledge building. </a:t>
            </a:r>
          </a:p>
          <a:p>
            <a:endParaRPr lang="en-US"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119</a:t>
            </a:fld>
            <a:endParaRPr lang="en-US" dirty="0"/>
          </a:p>
        </p:txBody>
      </p:sp>
    </p:spTree>
    <p:custDataLst>
      <p:tags r:id="rId1"/>
    </p:custDataLst>
    <p:extLst>
      <p:ext uri="{BB962C8B-B14F-4D97-AF65-F5344CB8AC3E}">
        <p14:creationId xmlns:p14="http://schemas.microsoft.com/office/powerpoint/2010/main" val="1960592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887134"/>
            <a:ext cx="8534400" cy="4678204"/>
          </a:xfrm>
          <a:prstGeom prst="rect">
            <a:avLst/>
          </a:prstGeom>
          <a:noFill/>
        </p:spPr>
        <p:txBody>
          <a:bodyPr>
            <a:spAutoFit/>
          </a:bodyPr>
          <a:lstStyle/>
          <a:p>
            <a:pPr marL="914400" lvl="1" indent="-457200" eaLnBrk="0" hangingPunct="0">
              <a:buFont typeface="Arial"/>
              <a:buChar char="•"/>
              <a:defRPr/>
            </a:pPr>
            <a:endParaRPr lang="en-AU" sz="2800" dirty="0" smtClean="0">
              <a:latin typeface="Calibri"/>
              <a:ea typeface="ＭＳ Ｐゴシック" charset="-128"/>
              <a:cs typeface="Calibri"/>
            </a:endParaRPr>
          </a:p>
          <a:p>
            <a:pPr marL="914400" lvl="1" indent="-457200" eaLnBrk="0" hangingPunct="0">
              <a:buFont typeface="Arial"/>
              <a:buChar char="•"/>
              <a:defRPr/>
            </a:pPr>
            <a:r>
              <a:rPr lang="en-AU" sz="2800" dirty="0">
                <a:latin typeface="Calibri"/>
                <a:ea typeface="ＭＳ Ｐゴシック" charset="-128"/>
                <a:cs typeface="Calibri"/>
              </a:rPr>
              <a:t>as background / rationale in the research warrant</a:t>
            </a:r>
          </a:p>
          <a:p>
            <a:pPr marL="914400" lvl="1" indent="-457200" eaLnBrk="0" hangingPunct="0">
              <a:buFont typeface="Arial"/>
              <a:buChar char="•"/>
              <a:defRPr/>
            </a:pPr>
            <a:r>
              <a:rPr lang="en-AU" sz="2800" dirty="0" smtClean="0">
                <a:latin typeface="Calibri"/>
                <a:ea typeface="ＭＳ Ｐゴシック" charset="-128"/>
                <a:cs typeface="Calibri"/>
              </a:rPr>
              <a:t>as accounts of method</a:t>
            </a:r>
            <a:r>
              <a:rPr lang="en-AU" sz="2800" dirty="0" smtClean="0">
                <a:ea typeface="ＭＳ Ｐゴシック" charset="-128"/>
                <a:cs typeface="Calibri"/>
              </a:rPr>
              <a:t> </a:t>
            </a:r>
            <a:endParaRPr lang="en-AU" sz="2800" dirty="0">
              <a:ea typeface="ＭＳ Ｐゴシック" charset="-128"/>
              <a:cs typeface="Calibri"/>
            </a:endParaRPr>
          </a:p>
          <a:p>
            <a:pPr marL="914400" lvl="1" indent="-457200" eaLnBrk="0" hangingPunct="0">
              <a:buFont typeface="Arial"/>
              <a:buChar char="•"/>
              <a:defRPr/>
            </a:pPr>
            <a:r>
              <a:rPr lang="en-AU" sz="2800" dirty="0" smtClean="0">
                <a:latin typeface="Calibri"/>
                <a:ea typeface="ＭＳ Ｐゴシック" charset="-128"/>
                <a:cs typeface="Calibri"/>
              </a:rPr>
              <a:t>as </a:t>
            </a:r>
            <a:r>
              <a:rPr lang="en-AU" sz="2800" dirty="0">
                <a:latin typeface="Calibri"/>
                <a:ea typeface="ＭＳ Ｐゴシック" charset="-128"/>
                <a:cs typeface="Calibri"/>
              </a:rPr>
              <a:t>data in </a:t>
            </a:r>
            <a:r>
              <a:rPr lang="en-AU" sz="2800" dirty="0" smtClean="0">
                <a:latin typeface="Calibri"/>
                <a:ea typeface="ＭＳ Ｐゴシック" charset="-128"/>
                <a:cs typeface="Calibri"/>
              </a:rPr>
              <a:t>research</a:t>
            </a:r>
          </a:p>
          <a:p>
            <a:pPr marL="914400" lvl="1" indent="-457200" eaLnBrk="0" hangingPunct="0">
              <a:buFont typeface="Arial"/>
              <a:buChar char="•"/>
              <a:defRPr/>
            </a:pPr>
            <a:r>
              <a:rPr lang="en-AU" sz="2800" dirty="0" smtClean="0">
                <a:latin typeface="Calibri"/>
                <a:ea typeface="ＭＳ Ｐゴシック" charset="-128"/>
                <a:cs typeface="Calibri"/>
              </a:rPr>
              <a:t>as </a:t>
            </a:r>
            <a:r>
              <a:rPr lang="en-AU" sz="2800" dirty="0">
                <a:latin typeface="Calibri"/>
                <a:ea typeface="ＭＳ Ｐゴシック" charset="-128"/>
                <a:cs typeface="Calibri"/>
              </a:rPr>
              <a:t>evidence for </a:t>
            </a:r>
            <a:r>
              <a:rPr lang="en-AU" sz="2800" dirty="0" smtClean="0">
                <a:latin typeface="Calibri"/>
                <a:ea typeface="ＭＳ Ｐゴシック" charset="-128"/>
                <a:cs typeface="Calibri"/>
              </a:rPr>
              <a:t>findings</a:t>
            </a:r>
          </a:p>
          <a:p>
            <a:pPr marL="914400" lvl="1" indent="-457200" eaLnBrk="0" hangingPunct="0">
              <a:buFont typeface="Arial"/>
              <a:buChar char="•"/>
              <a:defRPr/>
            </a:pPr>
            <a:r>
              <a:rPr lang="en-AU" sz="2800" dirty="0" smtClean="0">
                <a:latin typeface="Calibri"/>
                <a:ea typeface="ＭＳ Ｐゴシック" charset="-128"/>
                <a:cs typeface="Calibri"/>
              </a:rPr>
              <a:t>functioning metaphorically as higher </a:t>
            </a:r>
            <a:r>
              <a:rPr lang="en-AU" sz="2800" dirty="0">
                <a:latin typeface="Calibri"/>
                <a:ea typeface="ＭＳ Ｐゴシック" charset="-128"/>
                <a:cs typeface="Calibri"/>
              </a:rPr>
              <a:t>order </a:t>
            </a:r>
            <a:r>
              <a:rPr lang="en-AU" sz="2800" dirty="0" smtClean="0">
                <a:latin typeface="Calibri"/>
                <a:ea typeface="ＭＳ Ｐゴシック" charset="-128"/>
                <a:cs typeface="Calibri"/>
              </a:rPr>
              <a:t>periodicity</a:t>
            </a:r>
          </a:p>
          <a:p>
            <a:pPr marL="914400" lvl="1" indent="-457200" eaLnBrk="0" hangingPunct="0">
              <a:buFont typeface="Arial"/>
              <a:buChar char="•"/>
              <a:defRPr/>
            </a:pPr>
            <a:r>
              <a:rPr lang="en-AU" sz="2800" dirty="0" smtClean="0">
                <a:latin typeface="Calibri"/>
                <a:ea typeface="ＭＳ Ｐゴシック" charset="-128"/>
                <a:cs typeface="Calibri"/>
              </a:rPr>
              <a:t>as the substance of a research paper</a:t>
            </a:r>
          </a:p>
          <a:p>
            <a:pPr marL="914400" lvl="1" indent="-457200" eaLnBrk="0" hangingPunct="0">
              <a:buFont typeface="Arial"/>
              <a:buChar char="•"/>
              <a:defRPr/>
            </a:pPr>
            <a:endParaRPr lang="en-AU" sz="2800" dirty="0" smtClean="0">
              <a:latin typeface="Calibri"/>
              <a:ea typeface="ＭＳ Ｐゴシック" charset="-128"/>
              <a:cs typeface="Calibri"/>
            </a:endParaRPr>
          </a:p>
          <a:p>
            <a:pPr marL="914400" lvl="1" indent="-457200" eaLnBrk="0" hangingPunct="0">
              <a:buFont typeface="Arial"/>
              <a:buChar char="•"/>
              <a:defRPr/>
            </a:pPr>
            <a:r>
              <a:rPr lang="en-AU" sz="2800" dirty="0" smtClean="0">
                <a:latin typeface="Calibri"/>
                <a:ea typeface="ＭＳ Ｐゴシック" charset="-128"/>
                <a:cs typeface="Calibri"/>
              </a:rPr>
              <a:t>Research volumes as collections of stories</a:t>
            </a:r>
          </a:p>
          <a:p>
            <a:pPr lvl="1" eaLnBrk="0" hangingPunct="0">
              <a:defRPr/>
            </a:pPr>
            <a:endParaRPr lang="en-AU" sz="1800" b="1" dirty="0">
              <a:latin typeface="Calibri"/>
              <a:ea typeface="ＭＳ Ｐゴシック" charset="-128"/>
              <a:cs typeface="Calibri"/>
            </a:endParaRPr>
          </a:p>
        </p:txBody>
      </p:sp>
      <p:sp>
        <p:nvSpPr>
          <p:cNvPr id="3" name="Text Box 3"/>
          <p:cNvSpPr txBox="1">
            <a:spLocks noChangeArrowheads="1"/>
          </p:cNvSpPr>
          <p:nvPr/>
        </p:nvSpPr>
        <p:spPr bwMode="auto">
          <a:xfrm>
            <a:off x="457200" y="154967"/>
            <a:ext cx="8229600" cy="600164"/>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AU" sz="3600" dirty="0" smtClean="0">
                <a:latin typeface="Calibri"/>
                <a:cs typeface="Calibri"/>
              </a:rPr>
              <a:t>Locating stories in research papers</a:t>
            </a:r>
            <a:endParaRPr lang="en-US" sz="3600" dirty="0">
              <a:latin typeface="Calibri"/>
              <a:cs typeface="Calibri"/>
            </a:endParaRPr>
          </a:p>
        </p:txBody>
      </p:sp>
    </p:spTree>
    <p:extLst>
      <p:ext uri="{BB962C8B-B14F-4D97-AF65-F5344CB8AC3E}">
        <p14:creationId xmlns:p14="http://schemas.microsoft.com/office/powerpoint/2010/main" val="2291349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Left)">
                                      <p:cBhvr>
                                        <p:cTn id="15" dur="500"/>
                                        <p:tgtEl>
                                          <p:spTgt spid="5">
                                            <p:txEl>
                                              <p:pRg st="1" end="1"/>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strips(downLeft)">
                                      <p:cBhvr>
                                        <p:cTn id="18" dur="500"/>
                                        <p:tgtEl>
                                          <p:spTgt spid="5">
                                            <p:txEl>
                                              <p:pRg st="2" end="2"/>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strips(downLeft)">
                                      <p:cBhvr>
                                        <p:cTn id="21" dur="500"/>
                                        <p:tgtEl>
                                          <p:spTgt spid="5">
                                            <p:txEl>
                                              <p:pRg st="3" end="3"/>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strips(downLeft)">
                                      <p:cBhvr>
                                        <p:cTn id="24" dur="500"/>
                                        <p:tgtEl>
                                          <p:spTgt spid="5">
                                            <p:txEl>
                                              <p:pRg st="4" end="4"/>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strips(downLeft)">
                                      <p:cBhvr>
                                        <p:cTn id="27" dur="500"/>
                                        <p:tgtEl>
                                          <p:spTgt spid="5">
                                            <p:txEl>
                                              <p:pRg st="5" end="5"/>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strips(downLeft)">
                                      <p:cBhvr>
                                        <p:cTn id="30" dur="500"/>
                                        <p:tgtEl>
                                          <p:spTgt spid="5">
                                            <p:txEl>
                                              <p:pRg st="6" end="6"/>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strips(downLeft)">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609600" y="1607175"/>
            <a:ext cx="8229600" cy="3877300"/>
          </a:xfrm>
        </p:spPr>
        <p:txBody>
          <a:bodyPr>
            <a:normAutofit/>
          </a:bodyPr>
          <a:lstStyle/>
          <a:p>
            <a:pPr>
              <a:buNone/>
            </a:pPr>
            <a:r>
              <a:rPr lang="en-AU" dirty="0" smtClean="0"/>
              <a:t>	Exploring these discourses from perspectives of meaning and of knowledge–knower codes provides a degree of visibility and some demystification of the conflicts we experience in knowledge practices of the social sciences and humanities</a:t>
            </a:r>
          </a:p>
          <a:p>
            <a:pPr>
              <a:buNone/>
            </a:pPr>
            <a:endParaRPr lang="en-AU" dirty="0"/>
          </a:p>
          <a:p>
            <a:pPr>
              <a:buNone/>
            </a:pPr>
            <a:r>
              <a:rPr lang="en-AU" dirty="0" smtClean="0"/>
              <a:t>	with implications for, </a:t>
            </a:r>
            <a:r>
              <a:rPr lang="en-AU" dirty="0" err="1" smtClean="0"/>
              <a:t>eg</a:t>
            </a:r>
            <a:r>
              <a:rPr lang="en-AU" dirty="0" smtClean="0"/>
              <a:t>, in training  and supervising research students, in the provision of appropriate academic literacy support, in understanding the potentials and pitfalls in ‘interdisciplinary’ research.</a:t>
            </a:r>
          </a:p>
        </p:txBody>
      </p:sp>
      <p:sp>
        <p:nvSpPr>
          <p:cNvPr id="3" name="Slide Number Placeholder 2"/>
          <p:cNvSpPr>
            <a:spLocks noGrp="1"/>
          </p:cNvSpPr>
          <p:nvPr>
            <p:ph type="sldNum" sz="quarter" idx="12"/>
          </p:nvPr>
        </p:nvSpPr>
        <p:spPr/>
        <p:txBody>
          <a:bodyPr/>
          <a:lstStyle/>
          <a:p>
            <a:fld id="{33D6E5A2-EC83-451F-A719-9AC1370DD5CF}" type="slidenum">
              <a:rPr lang="en-US" smtClean="0"/>
              <a:pPr/>
              <a:t>120</a:t>
            </a:fld>
            <a:endParaRPr lang="en-US" dirty="0"/>
          </a:p>
        </p:txBody>
      </p:sp>
      <p:sp>
        <p:nvSpPr>
          <p:cNvPr id="4" name="Title 3"/>
          <p:cNvSpPr>
            <a:spLocks noGrp="1"/>
          </p:cNvSpPr>
          <p:nvPr>
            <p:ph type="title"/>
          </p:nvPr>
        </p:nvSpPr>
        <p:spPr>
          <a:xfrm>
            <a:off x="0" y="236417"/>
            <a:ext cx="8913813" cy="914400"/>
          </a:xfrm>
        </p:spPr>
        <p:txBody>
          <a:bodyPr/>
          <a:lstStyle/>
          <a:p>
            <a:r>
              <a:rPr lang="en-US" dirty="0"/>
              <a:t>f</a:t>
            </a:r>
            <a:r>
              <a:rPr lang="en-US" dirty="0" smtClean="0"/>
              <a:t>inally…</a:t>
            </a:r>
            <a:endParaRPr lang="en-US" dirty="0"/>
          </a:p>
        </p:txBody>
      </p:sp>
    </p:spTree>
    <p:custDataLst>
      <p:tags r:id="rId1"/>
    </p:custDataLst>
    <p:extLst>
      <p:ext uri="{BB962C8B-B14F-4D97-AF65-F5344CB8AC3E}">
        <p14:creationId xmlns:p14="http://schemas.microsoft.com/office/powerpoint/2010/main" val="1747889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28600" y="0"/>
            <a:ext cx="3061508" cy="304800"/>
          </a:xfrm>
        </p:spPr>
        <p:txBody>
          <a:bodyPr>
            <a:normAutofit fontScale="90000"/>
          </a:bodyPr>
          <a:lstStyle/>
          <a:p>
            <a:pPr eaLnBrk="1" hangingPunct="1"/>
            <a:r>
              <a:rPr lang="en-US" sz="1800" dirty="0">
                <a:latin typeface="Chalkboard" pitchFamily="-110" charset="0"/>
              </a:rPr>
              <a:t>References</a:t>
            </a:r>
            <a:endParaRPr lang="en-US" dirty="0"/>
          </a:p>
        </p:txBody>
      </p:sp>
      <p:sp>
        <p:nvSpPr>
          <p:cNvPr id="106499" name="Rectangle 3"/>
          <p:cNvSpPr>
            <a:spLocks noGrp="1" noChangeArrowheads="1"/>
          </p:cNvSpPr>
          <p:nvPr>
            <p:ph idx="1"/>
          </p:nvPr>
        </p:nvSpPr>
        <p:spPr>
          <a:xfrm>
            <a:off x="152400" y="304800"/>
            <a:ext cx="8839200" cy="6553200"/>
          </a:xfrm>
        </p:spPr>
        <p:txBody>
          <a:bodyPr>
            <a:noAutofit/>
          </a:bodyPr>
          <a:lstStyle/>
          <a:p>
            <a:pPr eaLnBrk="1" hangingPunct="1">
              <a:spcBef>
                <a:spcPts val="0"/>
              </a:spcBef>
              <a:buFontTx/>
              <a:buNone/>
            </a:pPr>
            <a:r>
              <a:rPr lang="en-AU" sz="1400" dirty="0" smtClean="0">
                <a:latin typeface="Calibri"/>
                <a:cs typeface="Calibri"/>
              </a:rPr>
              <a:t>Bernstein</a:t>
            </a:r>
            <a:r>
              <a:rPr lang="en-AU" sz="1400" dirty="0">
                <a:latin typeface="Calibri"/>
                <a:cs typeface="Calibri"/>
              </a:rPr>
              <a:t>, B. (2000) </a:t>
            </a:r>
            <a:r>
              <a:rPr lang="en-AU" sz="1400" i="1" dirty="0">
                <a:latin typeface="Calibri"/>
                <a:cs typeface="Calibri"/>
              </a:rPr>
              <a:t>Pedagogy, symbolic control and identity: Theory, research, critique (revised edition</a:t>
            </a:r>
            <a:r>
              <a:rPr lang="en-AU" sz="1400" dirty="0">
                <a:latin typeface="Calibri"/>
                <a:cs typeface="Calibri"/>
              </a:rPr>
              <a:t>) Oxford: </a:t>
            </a:r>
            <a:r>
              <a:rPr lang="en-AU" sz="1400" dirty="0" err="1">
                <a:latin typeface="Calibri"/>
                <a:cs typeface="Calibri"/>
              </a:rPr>
              <a:t>Rowman</a:t>
            </a:r>
            <a:r>
              <a:rPr lang="en-AU" sz="1400" dirty="0">
                <a:latin typeface="Calibri"/>
                <a:cs typeface="Calibri"/>
              </a:rPr>
              <a:t> and Littlefield</a:t>
            </a:r>
            <a:r>
              <a:rPr lang="en-AU" sz="1400" dirty="0" smtClean="0">
                <a:latin typeface="Calibri"/>
                <a:cs typeface="Calibri"/>
              </a:rPr>
              <a:t>.</a:t>
            </a:r>
          </a:p>
          <a:p>
            <a:pPr marL="342900" lvl="8" indent="-342900">
              <a:spcBef>
                <a:spcPts val="0"/>
              </a:spcBef>
              <a:buNone/>
            </a:pPr>
            <a:r>
              <a:rPr lang="en-US" sz="1400" dirty="0">
                <a:latin typeface="Calibri"/>
                <a:cs typeface="Calibri"/>
              </a:rPr>
              <a:t>Gallagher, K.M. 2011. In search of a theoretical basis for storytelling in educational research: story as method. </a:t>
            </a:r>
            <a:r>
              <a:rPr lang="en-US" sz="1400" i="1" dirty="0">
                <a:latin typeface="Calibri"/>
                <a:cs typeface="Calibri"/>
              </a:rPr>
              <a:t>International Journal of Research and Method in Education</a:t>
            </a:r>
            <a:r>
              <a:rPr lang="en-US" sz="1400" dirty="0">
                <a:latin typeface="Calibri"/>
                <a:cs typeface="Calibri"/>
              </a:rPr>
              <a:t>, 34 (1). (49-61</a:t>
            </a:r>
            <a:r>
              <a:rPr lang="en-US" sz="1400" dirty="0" smtClean="0">
                <a:latin typeface="Calibri"/>
                <a:cs typeface="Calibri"/>
              </a:rPr>
              <a:t>)</a:t>
            </a:r>
            <a:endParaRPr lang="en-AU" sz="1400" dirty="0" smtClean="0">
              <a:latin typeface="Calibri"/>
              <a:cs typeface="Calibri"/>
            </a:endParaRPr>
          </a:p>
          <a:p>
            <a:pPr>
              <a:spcBef>
                <a:spcPts val="0"/>
              </a:spcBef>
              <a:buNone/>
            </a:pPr>
            <a:r>
              <a:rPr lang="en-AU" sz="1400" dirty="0">
                <a:latin typeface="Calibri"/>
                <a:cs typeface="Calibri"/>
              </a:rPr>
              <a:t>Geertz, C (1973) </a:t>
            </a:r>
            <a:r>
              <a:rPr lang="en-US" sz="1400" dirty="0">
                <a:latin typeface="Calibri"/>
                <a:cs typeface="Calibri"/>
              </a:rPr>
              <a:t>Thick Description: Toward an Interpretive Theory of Culture. In </a:t>
            </a:r>
            <a:r>
              <a:rPr lang="en-US" sz="1400" dirty="0" err="1">
                <a:latin typeface="Calibri"/>
                <a:cs typeface="Calibri"/>
              </a:rPr>
              <a:t>C.Geertz</a:t>
            </a:r>
            <a:r>
              <a:rPr lang="en-US" sz="1400" dirty="0">
                <a:latin typeface="Calibri"/>
                <a:cs typeface="Calibri"/>
              </a:rPr>
              <a:t>, </a:t>
            </a:r>
            <a:r>
              <a:rPr lang="en-US" sz="1400" i="1" dirty="0">
                <a:latin typeface="Calibri"/>
                <a:cs typeface="Calibri"/>
              </a:rPr>
              <a:t>The Interpretation of Cultures: Selected Essays</a:t>
            </a:r>
            <a:r>
              <a:rPr lang="en-US" sz="1400" dirty="0">
                <a:latin typeface="Calibri"/>
                <a:cs typeface="Calibri"/>
              </a:rPr>
              <a:t>. </a:t>
            </a:r>
            <a:r>
              <a:rPr lang="en-US" sz="1400" dirty="0" err="1">
                <a:latin typeface="Calibri"/>
                <a:cs typeface="Calibri"/>
              </a:rPr>
              <a:t>pp</a:t>
            </a:r>
            <a:r>
              <a:rPr lang="en-US" sz="1400" dirty="0">
                <a:latin typeface="Calibri"/>
                <a:cs typeface="Calibri"/>
              </a:rPr>
              <a:t> 3–30. New York: Basic Books</a:t>
            </a:r>
            <a:r>
              <a:rPr lang="en-US" sz="1400" dirty="0" smtClean="0">
                <a:latin typeface="Calibri"/>
                <a:cs typeface="Calibri"/>
              </a:rPr>
              <a:t>.</a:t>
            </a:r>
            <a:endParaRPr lang="en-AU" sz="1400" dirty="0" smtClean="0">
              <a:latin typeface="Calibri"/>
              <a:cs typeface="Calibri"/>
            </a:endParaRPr>
          </a:p>
          <a:p>
            <a:pPr eaLnBrk="1" hangingPunct="1">
              <a:spcBef>
                <a:spcPts val="0"/>
              </a:spcBef>
              <a:buFontTx/>
              <a:buNone/>
            </a:pPr>
            <a:r>
              <a:rPr lang="en-AU" sz="1400" dirty="0" err="1" smtClean="0">
                <a:latin typeface="Calibri"/>
                <a:cs typeface="Calibri"/>
              </a:rPr>
              <a:t>Hood.S</a:t>
            </a:r>
            <a:r>
              <a:rPr lang="en-AU" sz="1400" dirty="0">
                <a:latin typeface="Calibri"/>
                <a:cs typeface="Calibri"/>
              </a:rPr>
              <a:t>. </a:t>
            </a:r>
            <a:r>
              <a:rPr lang="en-AU" sz="1400" dirty="0" smtClean="0">
                <a:latin typeface="Calibri"/>
                <a:cs typeface="Calibri"/>
              </a:rPr>
              <a:t>2010a </a:t>
            </a:r>
            <a:r>
              <a:rPr lang="en-AU" sz="1400" i="1" dirty="0" smtClean="0">
                <a:latin typeface="Calibri"/>
                <a:cs typeface="Calibri"/>
              </a:rPr>
              <a:t>Appraising research: Evaluation </a:t>
            </a:r>
            <a:r>
              <a:rPr lang="en-AU" sz="1400" i="1" dirty="0">
                <a:latin typeface="Calibri"/>
                <a:cs typeface="Calibri"/>
              </a:rPr>
              <a:t>in academic</a:t>
            </a:r>
            <a:r>
              <a:rPr lang="en-AU" sz="1400" i="1" dirty="0" smtClean="0">
                <a:latin typeface="Calibri"/>
                <a:cs typeface="Calibri"/>
              </a:rPr>
              <a:t> writing</a:t>
            </a:r>
            <a:r>
              <a:rPr lang="en-AU" sz="1400" dirty="0" smtClean="0">
                <a:latin typeface="Calibri"/>
                <a:cs typeface="Calibri"/>
              </a:rPr>
              <a:t>. </a:t>
            </a:r>
            <a:r>
              <a:rPr lang="en-AU" sz="1400" dirty="0">
                <a:latin typeface="Calibri"/>
                <a:cs typeface="Calibri"/>
              </a:rPr>
              <a:t>London: Palgrave Macmillan</a:t>
            </a:r>
            <a:r>
              <a:rPr lang="en-AU" sz="1400" dirty="0" smtClean="0">
                <a:latin typeface="Calibri"/>
                <a:cs typeface="Calibri"/>
              </a:rPr>
              <a:t>.</a:t>
            </a:r>
          </a:p>
          <a:p>
            <a:pPr>
              <a:spcBef>
                <a:spcPts val="0"/>
              </a:spcBef>
              <a:buNone/>
            </a:pPr>
            <a:r>
              <a:rPr lang="en-AU" sz="1400" dirty="0" err="1" smtClean="0">
                <a:latin typeface="Calibri"/>
                <a:cs typeface="Calibri"/>
              </a:rPr>
              <a:t>Hood.S</a:t>
            </a:r>
            <a:r>
              <a:rPr lang="en-AU" sz="1400" dirty="0" smtClean="0">
                <a:latin typeface="Calibri"/>
                <a:cs typeface="Calibri"/>
              </a:rPr>
              <a:t>. 2010b Writing discipline: comparing inscriptions of knowledge and knowers in academic writing. In F. Christie &amp; K. </a:t>
            </a:r>
            <a:r>
              <a:rPr lang="en-AU" sz="1400" dirty="0" err="1" smtClean="0">
                <a:latin typeface="Calibri"/>
                <a:cs typeface="Calibri"/>
              </a:rPr>
              <a:t>Maton</a:t>
            </a:r>
            <a:r>
              <a:rPr lang="en-AU" sz="1400" dirty="0" smtClean="0">
                <a:latin typeface="Calibri"/>
                <a:cs typeface="Calibri"/>
              </a:rPr>
              <a:t> 2010. London Continuum</a:t>
            </a:r>
            <a:endParaRPr lang="en-AU" sz="1400" dirty="0">
              <a:latin typeface="Calibri"/>
              <a:cs typeface="Calibri"/>
            </a:endParaRPr>
          </a:p>
          <a:p>
            <a:pPr eaLnBrk="1" hangingPunct="1">
              <a:spcBef>
                <a:spcPts val="0"/>
              </a:spcBef>
              <a:buFontTx/>
              <a:buNone/>
            </a:pPr>
            <a:r>
              <a:rPr lang="en-AU" sz="1400" dirty="0" smtClean="0">
                <a:solidFill>
                  <a:srgbClr val="000000"/>
                </a:solidFill>
                <a:latin typeface="Calibri"/>
                <a:cs typeface="Calibri"/>
              </a:rPr>
              <a:t>Hood</a:t>
            </a:r>
            <a:r>
              <a:rPr lang="en-AU" sz="1400" dirty="0">
                <a:solidFill>
                  <a:srgbClr val="000000"/>
                </a:solidFill>
                <a:latin typeface="Calibri"/>
                <a:cs typeface="Calibri"/>
              </a:rPr>
              <a:t>, S. </a:t>
            </a:r>
            <a:r>
              <a:rPr lang="en-AU" sz="1400" dirty="0" smtClean="0">
                <a:solidFill>
                  <a:srgbClr val="000000"/>
                </a:solidFill>
                <a:latin typeface="Calibri"/>
                <a:cs typeface="Calibri"/>
              </a:rPr>
              <a:t>2007. </a:t>
            </a:r>
            <a:r>
              <a:rPr lang="en-AU" sz="1400" dirty="0">
                <a:solidFill>
                  <a:srgbClr val="000000"/>
                </a:solidFill>
                <a:latin typeface="Calibri"/>
                <a:cs typeface="Calibri"/>
              </a:rPr>
              <a:t>Arguing in and across disciplinary boundaries: Legitimating strategies in Applied Linguistics and Cultural Studies. In McCabe, O’Donnell and </a:t>
            </a:r>
            <a:r>
              <a:rPr lang="en-AU" sz="1400" dirty="0" err="1">
                <a:solidFill>
                  <a:srgbClr val="000000"/>
                </a:solidFill>
                <a:latin typeface="Calibri"/>
                <a:cs typeface="Calibri"/>
              </a:rPr>
              <a:t>Whitakker</a:t>
            </a:r>
            <a:r>
              <a:rPr lang="en-AU" sz="1400" dirty="0">
                <a:solidFill>
                  <a:srgbClr val="000000"/>
                </a:solidFill>
                <a:latin typeface="Calibri"/>
                <a:cs typeface="Calibri"/>
              </a:rPr>
              <a:t> (</a:t>
            </a:r>
            <a:r>
              <a:rPr lang="en-AU" sz="1400" dirty="0" err="1">
                <a:solidFill>
                  <a:srgbClr val="000000"/>
                </a:solidFill>
                <a:latin typeface="Calibri"/>
                <a:cs typeface="Calibri"/>
              </a:rPr>
              <a:t>eds</a:t>
            </a:r>
            <a:r>
              <a:rPr lang="en-AU" sz="1400" dirty="0">
                <a:solidFill>
                  <a:srgbClr val="000000"/>
                </a:solidFill>
                <a:latin typeface="Calibri"/>
                <a:cs typeface="Calibri"/>
              </a:rPr>
              <a:t>). </a:t>
            </a:r>
            <a:r>
              <a:rPr lang="en-AU" sz="1400" i="1" dirty="0">
                <a:solidFill>
                  <a:srgbClr val="000000"/>
                </a:solidFill>
                <a:latin typeface="Calibri"/>
                <a:cs typeface="Calibri"/>
              </a:rPr>
              <a:t>Advances in Language and Education</a:t>
            </a:r>
            <a:r>
              <a:rPr lang="en-AU" sz="1400" dirty="0">
                <a:solidFill>
                  <a:srgbClr val="000000"/>
                </a:solidFill>
                <a:latin typeface="Calibri"/>
                <a:cs typeface="Calibri"/>
              </a:rPr>
              <a:t>. London: </a:t>
            </a:r>
            <a:r>
              <a:rPr lang="en-AU" sz="1400" dirty="0" smtClean="0">
                <a:solidFill>
                  <a:srgbClr val="000000"/>
                </a:solidFill>
                <a:latin typeface="Calibri"/>
                <a:cs typeface="Calibri"/>
              </a:rPr>
              <a:t>Continuum</a:t>
            </a:r>
          </a:p>
          <a:p>
            <a:pPr>
              <a:spcBef>
                <a:spcPts val="0"/>
              </a:spcBef>
              <a:buNone/>
            </a:pPr>
            <a:r>
              <a:rPr lang="en-AU" sz="1400" b="1" dirty="0" smtClean="0">
                <a:solidFill>
                  <a:srgbClr val="000000"/>
                </a:solidFill>
                <a:latin typeface="Calibri"/>
                <a:cs typeface="Calibri"/>
              </a:rPr>
              <a:t>Hood, S. forthcoming. </a:t>
            </a:r>
            <a:r>
              <a:rPr lang="en-US" sz="1400" b="1" dirty="0">
                <a:latin typeface="Calibri"/>
                <a:cs typeface="Calibri"/>
              </a:rPr>
              <a:t>ETHNOGRAPHIES ON THE MOVE, STORIES ON THE RISE: METHODS IN THE </a:t>
            </a:r>
            <a:r>
              <a:rPr lang="en-US" sz="1400" b="1" dirty="0" smtClean="0">
                <a:latin typeface="Calibri"/>
                <a:cs typeface="Calibri"/>
              </a:rPr>
              <a:t>HUMANITIES. In </a:t>
            </a:r>
            <a:r>
              <a:rPr lang="en-US" sz="1400" b="1" dirty="0" err="1">
                <a:latin typeface="Calibri"/>
                <a:cs typeface="Calibri"/>
              </a:rPr>
              <a:t>Maton</a:t>
            </a:r>
            <a:r>
              <a:rPr lang="en-US" sz="1400" b="1" dirty="0">
                <a:latin typeface="Calibri"/>
                <a:cs typeface="Calibri"/>
              </a:rPr>
              <a:t>, K., Hood, S. &amp; Shay, S. (</a:t>
            </a:r>
            <a:r>
              <a:rPr lang="en-US" sz="1400" b="1" dirty="0" err="1">
                <a:latin typeface="Calibri"/>
                <a:cs typeface="Calibri"/>
              </a:rPr>
              <a:t>eds</a:t>
            </a:r>
            <a:r>
              <a:rPr lang="en-US" sz="1400" b="1" dirty="0">
                <a:latin typeface="Calibri"/>
                <a:cs typeface="Calibri"/>
              </a:rPr>
              <a:t>)  </a:t>
            </a:r>
            <a:r>
              <a:rPr lang="en-US" sz="1400" b="1" i="1" dirty="0">
                <a:latin typeface="Calibri"/>
                <a:cs typeface="Calibri"/>
              </a:rPr>
              <a:t>Knowledge-building: Educational studies in Legitimation Code Theory</a:t>
            </a:r>
            <a:r>
              <a:rPr lang="en-US" sz="1400" b="1" dirty="0">
                <a:latin typeface="Calibri"/>
                <a:cs typeface="Calibri"/>
              </a:rPr>
              <a:t>. London, </a:t>
            </a:r>
            <a:r>
              <a:rPr lang="en-US" sz="1400" b="1" dirty="0" err="1" smtClean="0">
                <a:latin typeface="Calibri"/>
                <a:cs typeface="Calibri"/>
              </a:rPr>
              <a:t>Routledge</a:t>
            </a:r>
            <a:r>
              <a:rPr lang="en-US" sz="1400" b="1" dirty="0" smtClean="0">
                <a:latin typeface="Calibri"/>
                <a:cs typeface="Calibri"/>
              </a:rPr>
              <a:t>.</a:t>
            </a:r>
            <a:endParaRPr lang="en-AU" sz="1400" b="1" dirty="0" smtClean="0">
              <a:solidFill>
                <a:srgbClr val="000000"/>
              </a:solidFill>
              <a:latin typeface="Calibri"/>
              <a:cs typeface="Calibri"/>
            </a:endParaRPr>
          </a:p>
          <a:p>
            <a:pPr eaLnBrk="1" hangingPunct="1">
              <a:spcBef>
                <a:spcPts val="0"/>
              </a:spcBef>
              <a:buFontTx/>
              <a:buNone/>
            </a:pPr>
            <a:r>
              <a:rPr lang="en-AU" sz="1400" dirty="0" err="1" smtClean="0">
                <a:solidFill>
                  <a:srgbClr val="000000"/>
                </a:solidFill>
                <a:latin typeface="Calibri"/>
                <a:cs typeface="Calibri"/>
              </a:rPr>
              <a:t>Hornberger</a:t>
            </a:r>
            <a:r>
              <a:rPr lang="en-AU" sz="1400" dirty="0" smtClean="0">
                <a:solidFill>
                  <a:srgbClr val="000000"/>
                </a:solidFill>
                <a:latin typeface="Calibri"/>
                <a:cs typeface="Calibri"/>
              </a:rPr>
              <a:t>, N. </a:t>
            </a:r>
            <a:r>
              <a:rPr lang="cs-CZ" sz="1400" dirty="0" smtClean="0">
                <a:solidFill>
                  <a:srgbClr val="000000"/>
                </a:solidFill>
                <a:latin typeface="Calibri"/>
                <a:cs typeface="Calibri"/>
              </a:rPr>
              <a:t>2009.</a:t>
            </a:r>
            <a:r>
              <a:rPr lang="en-AU" sz="1400" dirty="0" smtClean="0">
                <a:solidFill>
                  <a:srgbClr val="000000"/>
                </a:solidFill>
                <a:latin typeface="Calibri"/>
                <a:cs typeface="Calibri"/>
              </a:rPr>
              <a:t>  </a:t>
            </a:r>
            <a:r>
              <a:rPr lang="en-US" sz="1400" dirty="0" err="1">
                <a:solidFill>
                  <a:srgbClr val="000000"/>
                </a:solidFill>
                <a:latin typeface="Calibri"/>
                <a:cs typeface="Calibri"/>
              </a:rPr>
              <a:t>Hymes’s</a:t>
            </a:r>
            <a:r>
              <a:rPr lang="en-US" sz="1400" dirty="0">
                <a:solidFill>
                  <a:srgbClr val="000000"/>
                </a:solidFill>
                <a:latin typeface="Calibri"/>
                <a:cs typeface="Calibri"/>
              </a:rPr>
              <a:t> linguistics and ethnography in </a:t>
            </a:r>
            <a:r>
              <a:rPr lang="en-US" sz="1400" dirty="0" smtClean="0">
                <a:solidFill>
                  <a:srgbClr val="000000"/>
                </a:solidFill>
                <a:latin typeface="Calibri"/>
                <a:cs typeface="Calibri"/>
              </a:rPr>
              <a:t>education. </a:t>
            </a:r>
            <a:r>
              <a:rPr lang="cs-CZ" sz="1400" i="1" dirty="0" smtClean="0">
                <a:solidFill>
                  <a:srgbClr val="000000"/>
                </a:solidFill>
                <a:latin typeface="Calibri"/>
                <a:cs typeface="Calibri"/>
              </a:rPr>
              <a:t>Text </a:t>
            </a:r>
            <a:r>
              <a:rPr lang="cs-CZ" sz="1400" i="1" dirty="0">
                <a:solidFill>
                  <a:srgbClr val="000000"/>
                </a:solidFill>
                <a:latin typeface="Calibri"/>
                <a:cs typeface="Calibri"/>
              </a:rPr>
              <a:t>&amp; Talk </a:t>
            </a:r>
            <a:r>
              <a:rPr lang="cs-CZ" sz="1400" dirty="0" smtClean="0">
                <a:solidFill>
                  <a:srgbClr val="000000"/>
                </a:solidFill>
                <a:latin typeface="Calibri"/>
                <a:cs typeface="Calibri"/>
              </a:rPr>
              <a:t>29(3). </a:t>
            </a:r>
            <a:r>
              <a:rPr lang="cs-CZ" sz="1400" dirty="0">
                <a:solidFill>
                  <a:srgbClr val="000000"/>
                </a:solidFill>
                <a:latin typeface="Calibri"/>
                <a:cs typeface="Calibri"/>
              </a:rPr>
              <a:t>347–</a:t>
            </a:r>
            <a:r>
              <a:rPr lang="cs-CZ" sz="1400" dirty="0" smtClean="0">
                <a:solidFill>
                  <a:srgbClr val="000000"/>
                </a:solidFill>
                <a:latin typeface="Calibri"/>
                <a:cs typeface="Calibri"/>
              </a:rPr>
              <a:t>358</a:t>
            </a:r>
            <a:endParaRPr lang="en-AU" sz="1400" dirty="0" smtClean="0">
              <a:solidFill>
                <a:srgbClr val="000000"/>
              </a:solidFill>
              <a:latin typeface="Calibri"/>
              <a:cs typeface="Calibri"/>
            </a:endParaRPr>
          </a:p>
          <a:p>
            <a:pPr marL="109728" indent="0">
              <a:spcBef>
                <a:spcPts val="0"/>
              </a:spcBef>
              <a:buNone/>
            </a:pPr>
            <a:r>
              <a:rPr lang="en-AU" sz="1400" dirty="0">
                <a:solidFill>
                  <a:srgbClr val="000000"/>
                </a:solidFill>
                <a:latin typeface="Calibri"/>
                <a:cs typeface="Calibri"/>
              </a:rPr>
              <a:t>Jacobs, G &amp; </a:t>
            </a:r>
            <a:r>
              <a:rPr lang="en-AU" sz="1400" dirty="0" smtClean="0">
                <a:solidFill>
                  <a:srgbClr val="000000"/>
                </a:solidFill>
                <a:latin typeface="Calibri"/>
                <a:cs typeface="Calibri"/>
              </a:rPr>
              <a:t>S. </a:t>
            </a:r>
            <a:r>
              <a:rPr lang="en-AU" sz="1400" dirty="0" err="1" smtClean="0">
                <a:solidFill>
                  <a:srgbClr val="000000"/>
                </a:solidFill>
                <a:latin typeface="Calibri"/>
                <a:cs typeface="Calibri"/>
              </a:rPr>
              <a:t>Slembrouck</a:t>
            </a:r>
            <a:r>
              <a:rPr lang="en-AU" sz="1400" dirty="0" smtClean="0">
                <a:solidFill>
                  <a:srgbClr val="000000"/>
                </a:solidFill>
                <a:latin typeface="Calibri"/>
                <a:cs typeface="Calibri"/>
              </a:rPr>
              <a:t>,  </a:t>
            </a:r>
            <a:r>
              <a:rPr lang="en-AU" sz="1400" dirty="0">
                <a:solidFill>
                  <a:srgbClr val="000000"/>
                </a:solidFill>
                <a:latin typeface="Calibri"/>
                <a:cs typeface="Calibri"/>
              </a:rPr>
              <a:t>2010. Notes on linguistic ethnography  as a liminal activity. </a:t>
            </a:r>
            <a:r>
              <a:rPr lang="en-AU" sz="1400" i="1" dirty="0">
                <a:solidFill>
                  <a:srgbClr val="000000"/>
                </a:solidFill>
                <a:latin typeface="Calibri"/>
                <a:cs typeface="Calibri"/>
              </a:rPr>
              <a:t>Text &amp; Talk</a:t>
            </a:r>
            <a:r>
              <a:rPr lang="en-AU" sz="1400" dirty="0">
                <a:solidFill>
                  <a:srgbClr val="000000"/>
                </a:solidFill>
                <a:latin typeface="Calibri"/>
                <a:cs typeface="Calibri"/>
              </a:rPr>
              <a:t> 30 (2</a:t>
            </a:r>
            <a:r>
              <a:rPr lang="en-AU" sz="1400" dirty="0" smtClean="0">
                <a:solidFill>
                  <a:srgbClr val="000000"/>
                </a:solidFill>
                <a:latin typeface="Calibri"/>
                <a:cs typeface="Calibri"/>
              </a:rPr>
              <a:t>). </a:t>
            </a:r>
            <a:r>
              <a:rPr lang="en-AU" sz="1400" dirty="0">
                <a:solidFill>
                  <a:srgbClr val="000000"/>
                </a:solidFill>
                <a:latin typeface="Calibri"/>
                <a:cs typeface="Calibri"/>
              </a:rPr>
              <a:t>235-244</a:t>
            </a:r>
            <a:r>
              <a:rPr lang="en-AU" sz="1400" dirty="0" smtClean="0">
                <a:solidFill>
                  <a:srgbClr val="000000"/>
                </a:solidFill>
                <a:latin typeface="Calibri"/>
                <a:cs typeface="Calibri"/>
              </a:rPr>
              <a:t>.</a:t>
            </a:r>
            <a:endParaRPr lang="en-AU" sz="1400" dirty="0">
              <a:latin typeface="Calibri"/>
              <a:cs typeface="Calibri"/>
            </a:endParaRPr>
          </a:p>
          <a:p>
            <a:pPr marL="109728" indent="0">
              <a:spcBef>
                <a:spcPts val="0"/>
              </a:spcBef>
              <a:buNone/>
            </a:pPr>
            <a:r>
              <a:rPr lang="en-US" sz="1400" dirty="0" err="1" smtClean="0">
                <a:latin typeface="Calibri"/>
                <a:cs typeface="Calibri"/>
              </a:rPr>
              <a:t>Jordens</a:t>
            </a:r>
            <a:r>
              <a:rPr lang="en-US" sz="1400" dirty="0" smtClean="0">
                <a:latin typeface="Calibri"/>
                <a:cs typeface="Calibri"/>
              </a:rPr>
              <a:t>, C  2002 </a:t>
            </a:r>
            <a:r>
              <a:rPr lang="en-AU" sz="1400" dirty="0">
                <a:latin typeface="Calibri"/>
                <a:cs typeface="Calibri"/>
              </a:rPr>
              <a:t>Reading spoken stories for </a:t>
            </a:r>
            <a:r>
              <a:rPr lang="en-AU" sz="1400" dirty="0" smtClean="0">
                <a:latin typeface="Calibri"/>
                <a:cs typeface="Calibri"/>
              </a:rPr>
              <a:t>values: a </a:t>
            </a:r>
            <a:r>
              <a:rPr lang="en-AU" sz="1400" dirty="0">
                <a:latin typeface="Calibri"/>
                <a:cs typeface="Calibri"/>
              </a:rPr>
              <a:t>discursive study of cancer survivors and their professional </a:t>
            </a:r>
            <a:r>
              <a:rPr lang="en-AU" sz="1400" dirty="0" smtClean="0">
                <a:latin typeface="Calibri"/>
                <a:cs typeface="Calibri"/>
              </a:rPr>
              <a:t>carer. Unpublished PhD thesis, The </a:t>
            </a:r>
            <a:r>
              <a:rPr lang="en-AU" sz="1400" dirty="0">
                <a:latin typeface="Calibri"/>
                <a:cs typeface="Calibri"/>
              </a:rPr>
              <a:t>University of </a:t>
            </a:r>
            <a:r>
              <a:rPr lang="en-AU" sz="1400" dirty="0" smtClean="0">
                <a:latin typeface="Calibri"/>
                <a:cs typeface="Calibri"/>
              </a:rPr>
              <a:t>Sydney</a:t>
            </a:r>
            <a:endParaRPr lang="en-US" sz="1400" dirty="0" smtClean="0">
              <a:latin typeface="Calibri"/>
              <a:cs typeface="Calibri"/>
            </a:endParaRPr>
          </a:p>
          <a:p>
            <a:pPr>
              <a:spcBef>
                <a:spcPts val="0"/>
              </a:spcBef>
              <a:buNone/>
            </a:pPr>
            <a:r>
              <a:rPr lang="en-AU" sz="1400" dirty="0">
                <a:latin typeface="Calibri"/>
                <a:cs typeface="Calibri"/>
              </a:rPr>
              <a:t>Martin, J. R. (1992) </a:t>
            </a:r>
            <a:r>
              <a:rPr lang="en-AU" sz="1400" i="1" dirty="0">
                <a:latin typeface="Calibri"/>
                <a:cs typeface="Calibri"/>
              </a:rPr>
              <a:t>English text: System and structure</a:t>
            </a:r>
            <a:r>
              <a:rPr lang="en-AU" sz="1400" dirty="0">
                <a:latin typeface="Calibri"/>
                <a:cs typeface="Calibri"/>
              </a:rPr>
              <a:t>. Amsterdam: John </a:t>
            </a:r>
            <a:r>
              <a:rPr lang="en-AU" sz="1400" dirty="0" err="1">
                <a:latin typeface="Calibri"/>
                <a:cs typeface="Calibri"/>
              </a:rPr>
              <a:t>Benjamins</a:t>
            </a:r>
            <a:endParaRPr lang="en-AU" sz="1400" dirty="0">
              <a:latin typeface="Calibri"/>
              <a:cs typeface="Calibri"/>
            </a:endParaRPr>
          </a:p>
          <a:p>
            <a:pPr>
              <a:spcBef>
                <a:spcPts val="0"/>
              </a:spcBef>
              <a:buNone/>
            </a:pPr>
            <a:r>
              <a:rPr lang="en-AU" sz="1400" dirty="0">
                <a:latin typeface="Calibri"/>
                <a:cs typeface="Calibri"/>
              </a:rPr>
              <a:t>Martin, J. R. &amp; D. Rose 2007. </a:t>
            </a:r>
            <a:r>
              <a:rPr lang="en-AU" sz="1400" i="1" dirty="0">
                <a:latin typeface="Calibri"/>
                <a:cs typeface="Calibri"/>
              </a:rPr>
              <a:t>Working with discourse: Meaning beyond the clause</a:t>
            </a:r>
            <a:r>
              <a:rPr lang="en-AU" sz="1400" dirty="0">
                <a:latin typeface="Calibri"/>
                <a:cs typeface="Calibri"/>
              </a:rPr>
              <a:t>. Second Edition.  London: Equinox</a:t>
            </a:r>
          </a:p>
          <a:p>
            <a:pPr>
              <a:spcBef>
                <a:spcPts val="0"/>
              </a:spcBef>
              <a:buNone/>
            </a:pPr>
            <a:r>
              <a:rPr lang="en-AU" sz="1400" dirty="0">
                <a:latin typeface="Calibri"/>
                <a:cs typeface="Calibri"/>
              </a:rPr>
              <a:t>Martin, J. R. &amp; D. Rose 2008. </a:t>
            </a:r>
            <a:r>
              <a:rPr lang="en-AU" sz="1400" i="1" dirty="0">
                <a:latin typeface="Calibri"/>
                <a:cs typeface="Calibri"/>
              </a:rPr>
              <a:t>Genre relations: mapping culture.</a:t>
            </a:r>
            <a:r>
              <a:rPr lang="en-AU" sz="1400" dirty="0">
                <a:latin typeface="Calibri"/>
                <a:cs typeface="Calibri"/>
              </a:rPr>
              <a:t> London Equinox.</a:t>
            </a:r>
          </a:p>
          <a:p>
            <a:pPr>
              <a:spcBef>
                <a:spcPts val="0"/>
              </a:spcBef>
              <a:buNone/>
            </a:pPr>
            <a:r>
              <a:rPr lang="en-US" sz="1400" dirty="0" smtClean="0">
                <a:latin typeface="Calibri"/>
                <a:cs typeface="Calibri"/>
              </a:rPr>
              <a:t>Martin</a:t>
            </a:r>
            <a:r>
              <a:rPr lang="en-US" sz="1400" dirty="0">
                <a:latin typeface="Calibri"/>
                <a:cs typeface="Calibri"/>
              </a:rPr>
              <a:t>, J.R. 2008 Negotiating values: narrative and exposition. </a:t>
            </a:r>
            <a:r>
              <a:rPr lang="en-US" sz="1400" i="1" dirty="0">
                <a:latin typeface="Calibri"/>
                <a:cs typeface="Calibri"/>
              </a:rPr>
              <a:t>Bioethical Inquiry </a:t>
            </a:r>
            <a:r>
              <a:rPr lang="en-US" sz="1400" dirty="0">
                <a:latin typeface="Calibri"/>
                <a:cs typeface="Calibri"/>
              </a:rPr>
              <a:t>(5) 41-</a:t>
            </a:r>
            <a:r>
              <a:rPr lang="en-US" sz="1400" dirty="0" smtClean="0">
                <a:latin typeface="Calibri"/>
                <a:cs typeface="Calibri"/>
              </a:rPr>
              <a:t>55</a:t>
            </a:r>
          </a:p>
          <a:p>
            <a:pPr>
              <a:spcBef>
                <a:spcPts val="0"/>
              </a:spcBef>
              <a:buNone/>
            </a:pPr>
            <a:r>
              <a:rPr lang="en-AU" sz="1400" dirty="0" err="1">
                <a:latin typeface="Calibri"/>
                <a:cs typeface="Calibri"/>
              </a:rPr>
              <a:t>Maton</a:t>
            </a:r>
            <a:r>
              <a:rPr lang="en-AU" sz="1400" dirty="0">
                <a:latin typeface="Calibri"/>
                <a:cs typeface="Calibri"/>
              </a:rPr>
              <a:t>, K. 2007. Knowledge-knower structures in intellectual and educational fields, in F. Christie &amp; J.R. Martin (</a:t>
            </a:r>
            <a:r>
              <a:rPr lang="en-AU" sz="1400" dirty="0" err="1">
                <a:latin typeface="Calibri"/>
                <a:cs typeface="Calibri"/>
              </a:rPr>
              <a:t>eds</a:t>
            </a:r>
            <a:r>
              <a:rPr lang="en-AU" sz="1400" dirty="0">
                <a:latin typeface="Calibri"/>
                <a:cs typeface="Calibri"/>
              </a:rPr>
              <a:t>) </a:t>
            </a:r>
            <a:r>
              <a:rPr lang="en-AU" sz="1400" i="1" dirty="0">
                <a:latin typeface="Calibri"/>
                <a:cs typeface="Calibri"/>
              </a:rPr>
              <a:t>Language, knowledge and pedagogy</a:t>
            </a:r>
            <a:r>
              <a:rPr lang="en-AU" sz="1400" dirty="0">
                <a:latin typeface="Calibri"/>
                <a:cs typeface="Calibri"/>
              </a:rPr>
              <a:t>. London: Continuum. </a:t>
            </a:r>
            <a:endParaRPr lang="en-AU" sz="1400" dirty="0" smtClean="0">
              <a:latin typeface="Calibri"/>
              <a:cs typeface="Calibri"/>
            </a:endParaRPr>
          </a:p>
          <a:p>
            <a:pPr>
              <a:spcBef>
                <a:spcPts val="0"/>
              </a:spcBef>
              <a:buNone/>
            </a:pPr>
            <a:r>
              <a:rPr lang="en-AU" sz="1400" dirty="0" err="1">
                <a:latin typeface="Calibri"/>
                <a:cs typeface="Calibri"/>
              </a:rPr>
              <a:t>Maton</a:t>
            </a:r>
            <a:r>
              <a:rPr lang="en-AU" sz="1400" dirty="0">
                <a:latin typeface="Calibri"/>
                <a:cs typeface="Calibri"/>
              </a:rPr>
              <a:t>, K. 2009 ‘Cumulative and segmented learning: Exploring the role of curriculum structures in knowledge-building’, </a:t>
            </a:r>
            <a:r>
              <a:rPr lang="en-AU" sz="1400" i="1" dirty="0">
                <a:latin typeface="Calibri"/>
                <a:cs typeface="Calibri"/>
              </a:rPr>
              <a:t>British Journal of Sociology of Education </a:t>
            </a:r>
            <a:r>
              <a:rPr lang="en-AU" sz="1400" dirty="0">
                <a:latin typeface="Calibri"/>
                <a:cs typeface="Calibri"/>
              </a:rPr>
              <a:t>30(1): 43-57</a:t>
            </a:r>
            <a:r>
              <a:rPr lang="en-AU" sz="1400" dirty="0" smtClean="0">
                <a:latin typeface="Calibri"/>
                <a:cs typeface="Calibri"/>
              </a:rPr>
              <a:t>.</a:t>
            </a:r>
            <a:endParaRPr lang="en-AU" sz="1400" dirty="0">
              <a:latin typeface="Calibri"/>
              <a:cs typeface="Calibri"/>
            </a:endParaRPr>
          </a:p>
          <a:p>
            <a:pPr>
              <a:spcBef>
                <a:spcPts val="0"/>
              </a:spcBef>
              <a:buNone/>
            </a:pPr>
            <a:r>
              <a:rPr lang="en-US" sz="1400" b="1" dirty="0" err="1" smtClean="0">
                <a:latin typeface="Calibri"/>
                <a:cs typeface="Calibri"/>
              </a:rPr>
              <a:t>Maton</a:t>
            </a:r>
            <a:r>
              <a:rPr lang="en-US" sz="1400" b="1" dirty="0">
                <a:latin typeface="Calibri"/>
                <a:cs typeface="Calibri"/>
              </a:rPr>
              <a:t>, K. (2014) </a:t>
            </a:r>
            <a:r>
              <a:rPr lang="en-US" sz="1400" b="1" i="1" dirty="0">
                <a:latin typeface="Calibri"/>
                <a:cs typeface="Calibri"/>
              </a:rPr>
              <a:t>Knowledge and Knowers: Towards a realist sociology of education</a:t>
            </a:r>
            <a:r>
              <a:rPr lang="en-US" sz="1400" b="1" dirty="0">
                <a:latin typeface="Calibri"/>
                <a:cs typeface="Calibri"/>
              </a:rPr>
              <a:t>, London: </a:t>
            </a:r>
            <a:r>
              <a:rPr lang="en-US" sz="1400" b="1" dirty="0" err="1">
                <a:latin typeface="Calibri"/>
                <a:cs typeface="Calibri"/>
              </a:rPr>
              <a:t>Routledge</a:t>
            </a:r>
            <a:endParaRPr lang="en-US" sz="1400" b="1" dirty="0">
              <a:solidFill>
                <a:srgbClr val="000000"/>
              </a:solidFill>
              <a:latin typeface="Calibri"/>
              <a:cs typeface="Calibri"/>
            </a:endParaRPr>
          </a:p>
          <a:p>
            <a:pPr>
              <a:spcBef>
                <a:spcPts val="0"/>
              </a:spcBef>
              <a:buNone/>
            </a:pPr>
            <a:r>
              <a:rPr lang="en-AU" sz="1400" dirty="0" err="1">
                <a:latin typeface="Calibri"/>
                <a:cs typeface="Calibri"/>
              </a:rPr>
              <a:t>Schiffrin</a:t>
            </a:r>
            <a:r>
              <a:rPr lang="en-AU" sz="1400" dirty="0">
                <a:latin typeface="Calibri"/>
                <a:cs typeface="Calibri"/>
              </a:rPr>
              <a:t>, D. 2010.</a:t>
            </a:r>
            <a:r>
              <a:rPr lang="en-US" sz="1400" i="1" dirty="0">
                <a:latin typeface="Calibri"/>
                <a:cs typeface="Calibri"/>
              </a:rPr>
              <a:t>Telling Stories: Language, Narrative, and Social Life</a:t>
            </a:r>
            <a:r>
              <a:rPr lang="en-US" sz="1400" dirty="0">
                <a:latin typeface="Calibri"/>
                <a:cs typeface="Calibri"/>
              </a:rPr>
              <a:t>. Georgetown: Georgetown  University Press</a:t>
            </a:r>
            <a:endParaRPr lang="en-AU" sz="1400" dirty="0">
              <a:latin typeface="Calibri"/>
              <a:cs typeface="Calibri"/>
            </a:endParaRPr>
          </a:p>
          <a:p>
            <a:pPr>
              <a:spcBef>
                <a:spcPts val="0"/>
              </a:spcBef>
              <a:buNone/>
            </a:pPr>
            <a:r>
              <a:rPr lang="en-US" sz="1400" dirty="0" err="1">
                <a:latin typeface="Calibri"/>
                <a:cs typeface="Calibri"/>
              </a:rPr>
              <a:t>Tann</a:t>
            </a:r>
            <a:r>
              <a:rPr lang="en-US" sz="1400" dirty="0">
                <a:latin typeface="Calibri"/>
                <a:cs typeface="Calibri"/>
              </a:rPr>
              <a:t>, K. 2010. Imagining communities. In M. </a:t>
            </a:r>
            <a:r>
              <a:rPr lang="en-US" sz="1400" dirty="0" err="1">
                <a:latin typeface="Calibri"/>
                <a:cs typeface="Calibri"/>
              </a:rPr>
              <a:t>Bednarek</a:t>
            </a:r>
            <a:r>
              <a:rPr lang="en-US" sz="1400" dirty="0">
                <a:latin typeface="Calibri"/>
                <a:cs typeface="Calibri"/>
              </a:rPr>
              <a:t> &amp; J.R. Martin (</a:t>
            </a:r>
            <a:r>
              <a:rPr lang="en-US" sz="1400" dirty="0" err="1">
                <a:latin typeface="Calibri"/>
                <a:cs typeface="Calibri"/>
              </a:rPr>
              <a:t>eds</a:t>
            </a:r>
            <a:r>
              <a:rPr lang="en-US" sz="1400" dirty="0">
                <a:latin typeface="Calibri"/>
                <a:cs typeface="Calibri"/>
              </a:rPr>
              <a:t>) </a:t>
            </a:r>
            <a:endParaRPr lang="en-US" sz="1400" dirty="0" smtClean="0">
              <a:latin typeface="Calibri"/>
              <a:cs typeface="Calibri"/>
            </a:endParaRPr>
          </a:p>
          <a:p>
            <a:pPr>
              <a:spcBef>
                <a:spcPts val="0"/>
              </a:spcBef>
              <a:buNone/>
            </a:pPr>
            <a:r>
              <a:rPr lang="en-US" sz="1400" dirty="0" err="1">
                <a:latin typeface="Calibri"/>
                <a:cs typeface="Calibri"/>
              </a:rPr>
              <a:t>VanSlyke</a:t>
            </a:r>
            <a:r>
              <a:rPr lang="en-US" sz="1400" dirty="0">
                <a:latin typeface="Calibri"/>
                <a:cs typeface="Calibri"/>
              </a:rPr>
              <a:t>-Briggs, K. 2011. Consider </a:t>
            </a:r>
            <a:r>
              <a:rPr lang="en-US" sz="1400" dirty="0" err="1">
                <a:latin typeface="Calibri"/>
                <a:cs typeface="Calibri"/>
              </a:rPr>
              <a:t>ethnofiction</a:t>
            </a:r>
            <a:r>
              <a:rPr lang="en-US" sz="1400" dirty="0">
                <a:latin typeface="Calibri"/>
                <a:cs typeface="Calibri"/>
              </a:rPr>
              <a:t>. </a:t>
            </a:r>
            <a:r>
              <a:rPr lang="en-US" sz="1400" i="1" dirty="0">
                <a:latin typeface="Calibri"/>
                <a:cs typeface="Calibri"/>
              </a:rPr>
              <a:t>Ethnography and Education</a:t>
            </a:r>
            <a:r>
              <a:rPr lang="en-US" sz="1400" dirty="0">
                <a:latin typeface="Calibri"/>
                <a:cs typeface="Calibri"/>
              </a:rPr>
              <a:t>, 4(3). (335-345</a:t>
            </a:r>
            <a:r>
              <a:rPr lang="en-US" sz="1400" dirty="0" smtClean="0">
                <a:latin typeface="Calibri"/>
                <a:cs typeface="Calibri"/>
              </a:rPr>
              <a:t>)</a:t>
            </a:r>
          </a:p>
          <a:p>
            <a:pPr>
              <a:spcBef>
                <a:spcPts val="0"/>
              </a:spcBef>
              <a:buNone/>
            </a:pPr>
            <a:endParaRPr lang="en-US" sz="1400" dirty="0">
              <a:latin typeface="Calibri"/>
              <a:cs typeface="Calibri"/>
            </a:endParaRPr>
          </a:p>
          <a:p>
            <a:pPr>
              <a:spcBef>
                <a:spcPts val="0"/>
              </a:spcBef>
              <a:buNone/>
            </a:pPr>
            <a:endParaRPr lang="en-US" sz="1400" dirty="0">
              <a:latin typeface="Calibri"/>
              <a:cs typeface="Calibri"/>
            </a:endParaRPr>
          </a:p>
          <a:p>
            <a:pPr>
              <a:spcBef>
                <a:spcPts val="0"/>
              </a:spcBef>
              <a:buNone/>
            </a:pPr>
            <a:endParaRPr lang="en-AU" sz="1400" dirty="0" smtClean="0">
              <a:latin typeface="Arial"/>
              <a:cs typeface="Arial"/>
            </a:endParaRPr>
          </a:p>
          <a:p>
            <a:pPr>
              <a:spcBef>
                <a:spcPts val="0"/>
              </a:spcBef>
              <a:buNone/>
            </a:pPr>
            <a:endParaRPr lang="en-AU" sz="1000" dirty="0" smtClean="0">
              <a:latin typeface="Arial"/>
              <a:cs typeface="Arial"/>
            </a:endParaRPr>
          </a:p>
        </p:txBody>
      </p:sp>
    </p:spTree>
    <p:extLst>
      <p:ext uri="{BB962C8B-B14F-4D97-AF65-F5344CB8AC3E}">
        <p14:creationId xmlns:p14="http://schemas.microsoft.com/office/powerpoint/2010/main" val="681665540"/>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28600" y="0"/>
            <a:ext cx="7772400" cy="304800"/>
          </a:xfrm>
        </p:spPr>
        <p:txBody>
          <a:bodyPr>
            <a:normAutofit fontScale="90000"/>
          </a:bodyPr>
          <a:lstStyle/>
          <a:p>
            <a:pPr algn="l" eaLnBrk="1" hangingPunct="1"/>
            <a:r>
              <a:rPr lang="en-US" sz="1800">
                <a:solidFill>
                  <a:schemeClr val="hlink"/>
                </a:solidFill>
                <a:latin typeface="Chalkboard" pitchFamily="-110" charset="0"/>
              </a:rPr>
              <a:t>References</a:t>
            </a:r>
            <a:endParaRPr lang="en-US"/>
          </a:p>
        </p:txBody>
      </p:sp>
      <p:sp>
        <p:nvSpPr>
          <p:cNvPr id="106499" name="Rectangle 3"/>
          <p:cNvSpPr>
            <a:spLocks noGrp="1" noChangeArrowheads="1"/>
          </p:cNvSpPr>
          <p:nvPr>
            <p:ph idx="1"/>
          </p:nvPr>
        </p:nvSpPr>
        <p:spPr>
          <a:xfrm>
            <a:off x="152400" y="304800"/>
            <a:ext cx="8839200" cy="6400800"/>
          </a:xfrm>
        </p:spPr>
        <p:txBody>
          <a:bodyPr>
            <a:normAutofit/>
          </a:bodyPr>
          <a:lstStyle/>
          <a:p>
            <a:pPr>
              <a:spcBef>
                <a:spcPts val="0"/>
              </a:spcBef>
              <a:buNone/>
            </a:pPr>
            <a:r>
              <a:rPr lang="en-US" sz="1400" dirty="0" smtClean="0">
                <a:latin typeface="Arial"/>
                <a:cs typeface="Arial"/>
              </a:rPr>
              <a:t>  </a:t>
            </a:r>
          </a:p>
          <a:p>
            <a:pPr>
              <a:buNone/>
            </a:pPr>
            <a:r>
              <a:rPr lang="en-US" sz="1400" b="1" dirty="0" smtClean="0"/>
              <a:t>Sources</a:t>
            </a:r>
            <a:r>
              <a:rPr lang="en-US" sz="1400" b="1" dirty="0"/>
              <a:t>:</a:t>
            </a:r>
          </a:p>
          <a:p>
            <a:pPr marL="365760" lvl="8" indent="-256032">
              <a:spcBef>
                <a:spcPts val="400"/>
              </a:spcBef>
              <a:buClr>
                <a:schemeClr val="accent1"/>
              </a:buClr>
              <a:buSzPct val="68000"/>
              <a:buNone/>
            </a:pPr>
            <a:r>
              <a:rPr lang="en-US" sz="1400" dirty="0"/>
              <a:t>Glasson, EG. 2010. Revitalization of the shared commons: education for sustainability and marginalized cultures. Cultural Studies of Science Education, 5, 373–381. </a:t>
            </a:r>
          </a:p>
          <a:p>
            <a:pPr marL="365760" lvl="8" indent="-256032">
              <a:spcBef>
                <a:spcPts val="400"/>
              </a:spcBef>
              <a:buClr>
                <a:schemeClr val="accent1"/>
              </a:buClr>
              <a:buSzPct val="68000"/>
              <a:buNone/>
            </a:pPr>
            <a:r>
              <a:rPr lang="en-AU" sz="1400" dirty="0"/>
              <a:t>Taylor, P &amp; Bain, P. 2003. </a:t>
            </a:r>
            <a:r>
              <a:rPr lang="en-US" sz="1400" dirty="0"/>
              <a:t>‘Subterranean </a:t>
            </a:r>
            <a:r>
              <a:rPr lang="en-US" sz="1400" dirty="0" err="1"/>
              <a:t>Worksick</a:t>
            </a:r>
            <a:r>
              <a:rPr lang="en-US" sz="1400" dirty="0"/>
              <a:t> Blues’: </a:t>
            </a:r>
            <a:r>
              <a:rPr lang="en-US" sz="1400" dirty="0" err="1"/>
              <a:t>Humour</a:t>
            </a:r>
            <a:r>
              <a:rPr lang="en-US" sz="1400" dirty="0"/>
              <a:t> as Subversion in Two Call </a:t>
            </a:r>
            <a:r>
              <a:rPr lang="en-US" sz="1400" dirty="0" err="1"/>
              <a:t>Centres.</a:t>
            </a:r>
            <a:r>
              <a:rPr lang="en-US" sz="1400" i="1" dirty="0" err="1"/>
              <a:t>Organization</a:t>
            </a:r>
            <a:r>
              <a:rPr lang="en-US" sz="1400" i="1" dirty="0"/>
              <a:t> Studies, </a:t>
            </a:r>
            <a:r>
              <a:rPr lang="en-US" sz="1400" dirty="0"/>
              <a:t>24; 1487- </a:t>
            </a:r>
            <a:r>
              <a:rPr lang="en-US" sz="1400" dirty="0" smtClean="0"/>
              <a:t>1509</a:t>
            </a:r>
          </a:p>
          <a:p>
            <a:pPr marL="365760" lvl="8" indent="-256032">
              <a:spcBef>
                <a:spcPts val="400"/>
              </a:spcBef>
              <a:buSzPct val="68000"/>
              <a:buNone/>
            </a:pPr>
            <a:r>
              <a:rPr lang="en-US" sz="1400" dirty="0"/>
              <a:t>Paciotto, C.   2010 ‘Language and Literacy Planning and Local Contexts: The Case of a Rarámuri Community’. </a:t>
            </a:r>
            <a:r>
              <a:rPr lang="en-US" sz="1400" i="1" dirty="0"/>
              <a:t>Anthropology &amp; Education Quarterly</a:t>
            </a:r>
            <a:r>
              <a:rPr lang="en-US" sz="1400" dirty="0"/>
              <a:t>, Vol. 41, Issue 2, pp.161–180.</a:t>
            </a:r>
            <a:r>
              <a:rPr lang="en-US" sz="1400" dirty="0" smtClean="0"/>
              <a:t>)</a:t>
            </a:r>
            <a:endParaRPr lang="en-US" sz="1400" dirty="0"/>
          </a:p>
          <a:p>
            <a:pPr marL="365760" lvl="8" indent="-256032">
              <a:spcBef>
                <a:spcPts val="400"/>
              </a:spcBef>
              <a:buClr>
                <a:schemeClr val="accent1"/>
              </a:buClr>
              <a:buSzPct val="68000"/>
              <a:buNone/>
            </a:pPr>
            <a:r>
              <a:rPr lang="en-US" sz="1400" dirty="0">
                <a:solidFill>
                  <a:srgbClr val="000000"/>
                </a:solidFill>
              </a:rPr>
              <a:t>Simpson, J.S. </a:t>
            </a:r>
            <a:r>
              <a:rPr lang="en-US" sz="1400" dirty="0"/>
              <a:t>2009 ‘‘I’m more afraid of the four of you</a:t>
            </a:r>
            <a:r>
              <a:rPr lang="en-AU" sz="1400" dirty="0"/>
              <a:t> </a:t>
            </a:r>
            <a:r>
              <a:rPr lang="en-US" sz="1400" dirty="0"/>
              <a:t>than I am of the terrorists’’: Agency, dissent, and the challenges of</a:t>
            </a:r>
            <a:r>
              <a:rPr lang="en-AU" sz="1400" dirty="0"/>
              <a:t> </a:t>
            </a:r>
            <a:r>
              <a:rPr lang="en-US" sz="1400" dirty="0"/>
              <a:t>democratic hope. The Review of Education, Pedagogy, and Cultural Studies, 32:177–</a:t>
            </a:r>
            <a:r>
              <a:rPr lang="en-US" sz="1400" dirty="0" smtClean="0"/>
              <a:t>205</a:t>
            </a:r>
          </a:p>
          <a:p>
            <a:pPr marL="365760" lvl="8" indent="-256032">
              <a:spcBef>
                <a:spcPts val="400"/>
              </a:spcBef>
              <a:buClr>
                <a:schemeClr val="accent1"/>
              </a:buClr>
              <a:buSzPct val="68000"/>
              <a:buNone/>
            </a:pPr>
            <a:r>
              <a:rPr lang="en-US" sz="1400" dirty="0" err="1" smtClean="0"/>
              <a:t>Kpoclou</a:t>
            </a:r>
            <a:r>
              <a:rPr lang="en-US" sz="1400" dirty="0"/>
              <a:t>, E.Y., Anihouvi, V.B., Azokpota, P.,  Soumanou, M.M., Daube,  G., Douny,C., Brose, F., Scippo, M-L., &amp; Hounhouigan, D.J. 2013 ‘Microbiological and Physico-Chemical Quality of Smoked Shrimp, An Expanding Food Condiment in Beninese Local Markets’. Food and Public Health, 3(6): 277-</a:t>
            </a:r>
            <a:r>
              <a:rPr lang="en-US" sz="1400" dirty="0" smtClean="0"/>
              <a:t>283 </a:t>
            </a:r>
          </a:p>
          <a:p>
            <a:pPr marL="365760" lvl="8" indent="-256032">
              <a:spcBef>
                <a:spcPts val="400"/>
              </a:spcBef>
              <a:buClr>
                <a:schemeClr val="accent1"/>
              </a:buClr>
              <a:buSzPct val="68000"/>
              <a:buNone/>
            </a:pPr>
            <a:r>
              <a:rPr lang="en-US" sz="1400" dirty="0" err="1" smtClean="0"/>
              <a:t>Frankham</a:t>
            </a:r>
            <a:r>
              <a:rPr lang="en-US" sz="1400" dirty="0"/>
              <a:t>, J. and D. Edwards-Kerr, 2009. Long story …Beyond ‘technologies’ of knowing in case study work with permanently excluded young people. </a:t>
            </a:r>
            <a:r>
              <a:rPr lang="en-US" sz="1400" i="1" dirty="0"/>
              <a:t>International Journal of Inclusive Education</a:t>
            </a:r>
            <a:r>
              <a:rPr lang="en-US" sz="1400" dirty="0"/>
              <a:t>, 13(4). (409-422</a:t>
            </a:r>
            <a:r>
              <a:rPr lang="en-US" sz="1400" dirty="0" smtClean="0"/>
              <a:t>)</a:t>
            </a:r>
          </a:p>
          <a:p>
            <a:pPr marL="365760" lvl="8" indent="-256032">
              <a:spcBef>
                <a:spcPts val="400"/>
              </a:spcBef>
              <a:buClr>
                <a:schemeClr val="accent1"/>
              </a:buClr>
              <a:buSzPct val="68000"/>
              <a:buNone/>
            </a:pPr>
            <a:endParaRPr lang="en-AU" sz="1400" dirty="0"/>
          </a:p>
          <a:p>
            <a:pPr marL="365760" lvl="8" indent="-256032">
              <a:spcBef>
                <a:spcPts val="400"/>
              </a:spcBef>
              <a:buClr>
                <a:schemeClr val="accent1"/>
              </a:buClr>
              <a:buSzPct val="68000"/>
              <a:buNone/>
            </a:pPr>
            <a:endParaRPr lang="en-AU" sz="1100" dirty="0"/>
          </a:p>
          <a:p>
            <a:pPr>
              <a:buNone/>
            </a:pPr>
            <a:endParaRPr lang="en-US" sz="1200" dirty="0" smtClean="0">
              <a:latin typeface="Arial"/>
              <a:cs typeface="Arial"/>
            </a:endParaRPr>
          </a:p>
          <a:p>
            <a:pPr marL="365760" lvl="8" indent="-256032">
              <a:spcBef>
                <a:spcPts val="400"/>
              </a:spcBef>
              <a:buClr>
                <a:schemeClr val="accent1"/>
              </a:buClr>
              <a:buSzPct val="68000"/>
              <a:buNone/>
            </a:pPr>
            <a:endParaRPr lang="en-AU" sz="1100" dirty="0" smtClean="0">
              <a:latin typeface="Arial"/>
              <a:cs typeface="Arial"/>
            </a:endParaRPr>
          </a:p>
          <a:p>
            <a:pPr>
              <a:buNone/>
            </a:pPr>
            <a:endParaRPr lang="en-AU" sz="1200" dirty="0" smtClean="0">
              <a:latin typeface="Arial"/>
              <a:cs typeface="Arial"/>
            </a:endParaRPr>
          </a:p>
          <a:p>
            <a:endParaRPr lang="en-US" sz="1200" dirty="0" smtClean="0">
              <a:latin typeface="Arial"/>
              <a:cs typeface="Arial"/>
            </a:endParaRPr>
          </a:p>
        </p:txBody>
      </p:sp>
    </p:spTree>
    <p:extLst>
      <p:ext uri="{BB962C8B-B14F-4D97-AF65-F5344CB8AC3E}">
        <p14:creationId xmlns:p14="http://schemas.microsoft.com/office/powerpoint/2010/main" val="19952787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231076" y="1760924"/>
            <a:ext cx="8303324" cy="2631081"/>
            <a:chOff x="375378" y="1447804"/>
            <a:chExt cx="8082822" cy="2168964"/>
          </a:xfrm>
        </p:grpSpPr>
        <p:sp>
          <p:nvSpPr>
            <p:cNvPr id="7" name="TextBox 6"/>
            <p:cNvSpPr txBox="1">
              <a:spLocks noChangeArrowheads="1"/>
            </p:cNvSpPr>
            <p:nvPr/>
          </p:nvSpPr>
          <p:spPr bwMode="auto">
            <a:xfrm>
              <a:off x="914400" y="3020220"/>
              <a:ext cx="7543800" cy="400110"/>
            </a:xfrm>
            <a:prstGeom prst="rect">
              <a:avLst/>
            </a:prstGeom>
            <a:noFill/>
            <a:ln w="9525">
              <a:noFill/>
              <a:miter lim="800000"/>
              <a:headEnd/>
              <a:tailEnd/>
            </a:ln>
          </p:spPr>
          <p:txBody>
            <a:bodyPr wrap="square">
              <a:spAutoFit/>
            </a:bodyPr>
            <a:lstStyle/>
            <a:p>
              <a:pPr eaLnBrk="0" hangingPunct="0"/>
              <a:endParaRPr lang="en-AU" sz="2000" i="1" dirty="0"/>
            </a:p>
          </p:txBody>
        </p:sp>
        <p:grpSp>
          <p:nvGrpSpPr>
            <p:cNvPr id="6" name="Group 45"/>
            <p:cNvGrpSpPr>
              <a:grpSpLocks/>
            </p:cNvGrpSpPr>
            <p:nvPr/>
          </p:nvGrpSpPr>
          <p:grpSpPr bwMode="auto">
            <a:xfrm>
              <a:off x="375378" y="1447804"/>
              <a:ext cx="6954821" cy="2168964"/>
              <a:chOff x="79828" y="152402"/>
              <a:chExt cx="6168573" cy="1753914"/>
            </a:xfrm>
          </p:grpSpPr>
          <p:grpSp>
            <p:nvGrpSpPr>
              <p:cNvPr id="8" name="Group 42"/>
              <p:cNvGrpSpPr>
                <a:grpSpLocks/>
              </p:cNvGrpSpPr>
              <p:nvPr/>
            </p:nvGrpSpPr>
            <p:grpSpPr bwMode="auto">
              <a:xfrm>
                <a:off x="79828" y="152402"/>
                <a:ext cx="6168573" cy="1753914"/>
                <a:chOff x="816" y="720"/>
                <a:chExt cx="4080" cy="1335"/>
              </a:xfrm>
            </p:grpSpPr>
            <p:sp>
              <p:nvSpPr>
                <p:cNvPr id="19" name="Text Box 3"/>
                <p:cNvSpPr txBox="1">
                  <a:spLocks noChangeArrowheads="1"/>
                </p:cNvSpPr>
                <p:nvPr/>
              </p:nvSpPr>
              <p:spPr bwMode="auto">
                <a:xfrm>
                  <a:off x="816" y="1061"/>
                  <a:ext cx="864" cy="379"/>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1400" dirty="0"/>
                    <a:t>evaluating events</a:t>
                  </a:r>
                </a:p>
              </p:txBody>
            </p:sp>
            <p:sp>
              <p:nvSpPr>
                <p:cNvPr id="20" name="Text Box 15"/>
                <p:cNvSpPr txBox="1">
                  <a:spLocks noChangeArrowheads="1"/>
                </p:cNvSpPr>
                <p:nvPr/>
              </p:nvSpPr>
              <p:spPr bwMode="auto">
                <a:xfrm>
                  <a:off x="1670" y="1392"/>
                  <a:ext cx="778" cy="223"/>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1400"/>
                    <a:t>problematic</a:t>
                  </a:r>
                </a:p>
              </p:txBody>
            </p:sp>
            <p:sp>
              <p:nvSpPr>
                <p:cNvPr id="21" name="Text Box 16"/>
                <p:cNvSpPr txBox="1">
                  <a:spLocks noChangeArrowheads="1"/>
                </p:cNvSpPr>
                <p:nvPr/>
              </p:nvSpPr>
              <p:spPr bwMode="auto">
                <a:xfrm>
                  <a:off x="1680" y="720"/>
                  <a:ext cx="1151" cy="298"/>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1400" dirty="0"/>
                    <a:t>unproblematic</a:t>
                  </a:r>
                </a:p>
                <a:p>
                  <a:pPr eaLnBrk="0" hangingPunct="0">
                    <a:spcBef>
                      <a:spcPct val="50000"/>
                    </a:spcBef>
                  </a:pPr>
                  <a:r>
                    <a:rPr lang="en-US" sz="1200" dirty="0"/>
                    <a:t>                       </a:t>
                  </a:r>
                  <a:r>
                    <a:rPr lang="en-US" sz="1200" dirty="0" smtClean="0"/>
                    <a:t>         </a:t>
                  </a:r>
                  <a:r>
                    <a:rPr lang="en-US" sz="1200" b="1" dirty="0"/>
                    <a:t>recount</a:t>
                  </a:r>
                  <a:r>
                    <a:rPr lang="en-US" sz="1200" dirty="0"/>
                    <a:t> </a:t>
                  </a:r>
                </a:p>
              </p:txBody>
            </p:sp>
            <p:sp>
              <p:nvSpPr>
                <p:cNvPr id="22" name="Line 17"/>
                <p:cNvSpPr>
                  <a:spLocks noChangeShapeType="1"/>
                </p:cNvSpPr>
                <p:nvPr/>
              </p:nvSpPr>
              <p:spPr bwMode="auto">
                <a:xfrm>
                  <a:off x="2437" y="816"/>
                  <a:ext cx="96" cy="96"/>
                </a:xfrm>
                <a:prstGeom prst="line">
                  <a:avLst/>
                </a:prstGeom>
                <a:noFill/>
                <a:ln w="9525">
                  <a:solidFill>
                    <a:srgbClr val="000000"/>
                  </a:solidFill>
                  <a:round/>
                  <a:headEnd/>
                  <a:tailEnd type="triangle" w="med" len="med"/>
                </a:ln>
              </p:spPr>
              <p:txBody>
                <a:bodyPr wrap="square" lIns="90000" tIns="46800" rIns="90000" bIns="46800" anchor="ctr">
                  <a:spAutoFit/>
                </a:bodyPr>
                <a:lstStyle/>
                <a:p>
                  <a:endParaRPr lang="en-US"/>
                </a:p>
              </p:txBody>
            </p:sp>
            <p:sp>
              <p:nvSpPr>
                <p:cNvPr id="23" name="Text Box 20"/>
                <p:cNvSpPr txBox="1">
                  <a:spLocks noChangeArrowheads="1"/>
                </p:cNvSpPr>
                <p:nvPr/>
              </p:nvSpPr>
              <p:spPr bwMode="auto">
                <a:xfrm>
                  <a:off x="2688" y="1632"/>
                  <a:ext cx="1152" cy="423"/>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1400" dirty="0"/>
                    <a:t>resolved</a:t>
                  </a:r>
                </a:p>
                <a:p>
                  <a:pPr eaLnBrk="0" hangingPunct="0">
                    <a:spcBef>
                      <a:spcPct val="50000"/>
                    </a:spcBef>
                  </a:pPr>
                  <a:r>
                    <a:rPr lang="en-US" sz="1200" dirty="0"/>
                    <a:t>                  </a:t>
                  </a:r>
                  <a:r>
                    <a:rPr lang="en-US" sz="1200" b="1" dirty="0"/>
                    <a:t>narrative</a:t>
                  </a:r>
                  <a:r>
                    <a:rPr lang="en-US" sz="1200" dirty="0"/>
                    <a:t> </a:t>
                  </a:r>
                </a:p>
              </p:txBody>
            </p:sp>
            <p:sp>
              <p:nvSpPr>
                <p:cNvPr id="24" name="Line 21"/>
                <p:cNvSpPr>
                  <a:spLocks noChangeShapeType="1"/>
                </p:cNvSpPr>
                <p:nvPr/>
              </p:nvSpPr>
              <p:spPr bwMode="auto">
                <a:xfrm>
                  <a:off x="3168" y="1728"/>
                  <a:ext cx="96" cy="96"/>
                </a:xfrm>
                <a:prstGeom prst="line">
                  <a:avLst/>
                </a:prstGeom>
                <a:noFill/>
                <a:ln w="9525">
                  <a:solidFill>
                    <a:srgbClr val="000000"/>
                  </a:solidFill>
                  <a:round/>
                  <a:headEnd/>
                  <a:tailEnd type="triangle" w="med" len="med"/>
                </a:ln>
              </p:spPr>
              <p:txBody>
                <a:bodyPr wrap="square" lIns="90000" tIns="46800" rIns="90000" bIns="46800" anchor="ctr">
                  <a:spAutoFit/>
                </a:bodyPr>
                <a:lstStyle/>
                <a:p>
                  <a:endParaRPr lang="en-US"/>
                </a:p>
              </p:txBody>
            </p:sp>
            <p:sp>
              <p:nvSpPr>
                <p:cNvPr id="25" name="Text Box 22"/>
                <p:cNvSpPr txBox="1">
                  <a:spLocks noChangeArrowheads="1"/>
                </p:cNvSpPr>
                <p:nvPr/>
              </p:nvSpPr>
              <p:spPr bwMode="auto">
                <a:xfrm>
                  <a:off x="2688" y="1152"/>
                  <a:ext cx="720" cy="223"/>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1400" dirty="0"/>
                    <a:t>unresolved</a:t>
                  </a:r>
                </a:p>
              </p:txBody>
            </p:sp>
            <p:sp>
              <p:nvSpPr>
                <p:cNvPr id="26" name="Text Box 24"/>
                <p:cNvSpPr txBox="1">
                  <a:spLocks noChangeArrowheads="1"/>
                </p:cNvSpPr>
                <p:nvPr/>
              </p:nvSpPr>
              <p:spPr bwMode="auto">
                <a:xfrm>
                  <a:off x="3552" y="864"/>
                  <a:ext cx="1344" cy="456"/>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1400"/>
                    <a:t>empathy</a:t>
                  </a:r>
                </a:p>
                <a:p>
                  <a:pPr eaLnBrk="0" hangingPunct="0">
                    <a:spcBef>
                      <a:spcPct val="50000"/>
                    </a:spcBef>
                  </a:pPr>
                  <a:r>
                    <a:rPr lang="en-US" sz="1400"/>
                    <a:t>                </a:t>
                  </a:r>
                  <a:r>
                    <a:rPr lang="en-US" sz="1200" b="1"/>
                    <a:t>annecdote</a:t>
                  </a:r>
                  <a:r>
                    <a:rPr lang="en-US" sz="1400"/>
                    <a:t> </a:t>
                  </a:r>
                </a:p>
              </p:txBody>
            </p:sp>
            <p:sp>
              <p:nvSpPr>
                <p:cNvPr id="27" name="Text Box 25"/>
                <p:cNvSpPr txBox="1">
                  <a:spLocks noChangeArrowheads="1"/>
                </p:cNvSpPr>
                <p:nvPr/>
              </p:nvSpPr>
              <p:spPr bwMode="auto">
                <a:xfrm>
                  <a:off x="3504" y="1536"/>
                  <a:ext cx="1296" cy="456"/>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1400"/>
                    <a:t>sensibility</a:t>
                  </a:r>
                </a:p>
                <a:p>
                  <a:pPr eaLnBrk="0" hangingPunct="0">
                    <a:spcBef>
                      <a:spcPct val="50000"/>
                    </a:spcBef>
                  </a:pPr>
                  <a:r>
                    <a:rPr lang="en-US" sz="1400"/>
                    <a:t>                </a:t>
                  </a:r>
                </a:p>
              </p:txBody>
            </p:sp>
            <p:sp>
              <p:nvSpPr>
                <p:cNvPr id="28" name="Line 26"/>
                <p:cNvSpPr>
                  <a:spLocks noChangeShapeType="1"/>
                </p:cNvSpPr>
                <p:nvPr/>
              </p:nvSpPr>
              <p:spPr bwMode="auto">
                <a:xfrm>
                  <a:off x="4025" y="960"/>
                  <a:ext cx="96" cy="96"/>
                </a:xfrm>
                <a:prstGeom prst="line">
                  <a:avLst/>
                </a:prstGeom>
                <a:noFill/>
                <a:ln w="9525">
                  <a:solidFill>
                    <a:srgbClr val="000000"/>
                  </a:solidFill>
                  <a:round/>
                  <a:headEnd/>
                  <a:tailEnd type="triangle" w="med" len="med"/>
                </a:ln>
              </p:spPr>
              <p:txBody>
                <a:bodyPr wrap="square" lIns="90000" tIns="46800" rIns="90000" bIns="46800" anchor="ctr">
                  <a:spAutoFit/>
                </a:bodyPr>
                <a:lstStyle/>
                <a:p>
                  <a:endParaRPr lang="en-US"/>
                </a:p>
              </p:txBody>
            </p:sp>
            <p:sp>
              <p:nvSpPr>
                <p:cNvPr id="29" name="Line 27"/>
                <p:cNvSpPr>
                  <a:spLocks noChangeShapeType="1"/>
                </p:cNvSpPr>
                <p:nvPr/>
              </p:nvSpPr>
              <p:spPr bwMode="auto">
                <a:xfrm>
                  <a:off x="3984" y="1295"/>
                  <a:ext cx="96" cy="96"/>
                </a:xfrm>
                <a:prstGeom prst="line">
                  <a:avLst/>
                </a:prstGeom>
                <a:noFill/>
                <a:ln w="9525">
                  <a:solidFill>
                    <a:srgbClr val="000000"/>
                  </a:solidFill>
                  <a:round/>
                  <a:headEnd/>
                  <a:tailEnd type="triangle" w="med" len="med"/>
                </a:ln>
              </p:spPr>
              <p:txBody>
                <a:bodyPr wrap="square" lIns="90000" tIns="46800" rIns="90000" bIns="46800" anchor="ctr">
                  <a:spAutoFit/>
                </a:bodyPr>
                <a:lstStyle/>
                <a:p>
                  <a:endParaRPr lang="en-US"/>
                </a:p>
              </p:txBody>
            </p:sp>
          </p:grpSp>
          <p:sp>
            <p:nvSpPr>
              <p:cNvPr id="9" name="Left Bracket 8"/>
              <p:cNvSpPr/>
              <p:nvPr/>
            </p:nvSpPr>
            <p:spPr bwMode="auto">
              <a:xfrm>
                <a:off x="1241194" y="278898"/>
                <a:ext cx="145585" cy="945018"/>
              </a:xfrm>
              <a:prstGeom prst="leftBracket">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anchor="ctr"/>
              <a:lstStyle/>
              <a:p>
                <a:pPr algn="ctr" eaLnBrk="0" hangingPunct="0">
                  <a:defRPr/>
                </a:pPr>
                <a:endParaRPr lang="en-US"/>
              </a:p>
            </p:txBody>
          </p:sp>
          <p:cxnSp>
            <p:nvCxnSpPr>
              <p:cNvPr id="10" name="Straight Arrow Connector 9"/>
              <p:cNvCxnSpPr/>
              <p:nvPr/>
            </p:nvCxnSpPr>
            <p:spPr bwMode="auto">
              <a:xfrm>
                <a:off x="1022815" y="845909"/>
                <a:ext cx="218379" cy="148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1" name="Left Bracket 10"/>
              <p:cNvSpPr/>
              <p:nvPr/>
            </p:nvSpPr>
            <p:spPr bwMode="auto">
              <a:xfrm>
                <a:off x="2675769" y="813194"/>
                <a:ext cx="145585" cy="693510"/>
              </a:xfrm>
              <a:prstGeom prst="leftBracket">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anchor="ctr"/>
              <a:lstStyle/>
              <a:p>
                <a:pPr algn="ctr" eaLnBrk="0" hangingPunct="0">
                  <a:defRPr/>
                </a:pPr>
                <a:endParaRPr lang="en-US"/>
              </a:p>
            </p:txBody>
          </p:sp>
          <p:cxnSp>
            <p:nvCxnSpPr>
              <p:cNvPr id="12" name="Straight Arrow Connector 11"/>
              <p:cNvCxnSpPr/>
              <p:nvPr/>
            </p:nvCxnSpPr>
            <p:spPr bwMode="auto">
              <a:xfrm>
                <a:off x="2437625" y="1151285"/>
                <a:ext cx="218379" cy="148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3" name="Left Bracket 12"/>
              <p:cNvSpPr/>
              <p:nvPr/>
            </p:nvSpPr>
            <p:spPr bwMode="auto">
              <a:xfrm>
                <a:off x="4070816" y="530406"/>
                <a:ext cx="145585" cy="882514"/>
              </a:xfrm>
              <a:prstGeom prst="leftBracket">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anchor="ctr"/>
              <a:lstStyle/>
              <a:p>
                <a:pPr algn="ctr" eaLnBrk="0" hangingPunct="0">
                  <a:defRPr/>
                </a:pPr>
                <a:endParaRPr lang="en-US"/>
              </a:p>
            </p:txBody>
          </p:sp>
          <p:cxnSp>
            <p:nvCxnSpPr>
              <p:cNvPr id="14" name="Straight Arrow Connector 13"/>
              <p:cNvCxnSpPr/>
              <p:nvPr/>
            </p:nvCxnSpPr>
            <p:spPr bwMode="auto">
              <a:xfrm>
                <a:off x="3853987" y="908414"/>
                <a:ext cx="216829" cy="148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a:off x="4070816" y="908414"/>
                <a:ext cx="145585" cy="148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6" name="Text Box 25"/>
              <p:cNvSpPr txBox="1">
                <a:spLocks noChangeArrowheads="1"/>
              </p:cNvSpPr>
              <p:nvPr/>
            </p:nvSpPr>
            <p:spPr bwMode="auto">
              <a:xfrm>
                <a:off x="4280219" y="730726"/>
                <a:ext cx="1584554" cy="422048"/>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1400" dirty="0"/>
                  <a:t>morality</a:t>
                </a:r>
              </a:p>
              <a:p>
                <a:pPr eaLnBrk="0" hangingPunct="0">
                  <a:spcBef>
                    <a:spcPct val="50000"/>
                  </a:spcBef>
                </a:pPr>
                <a:r>
                  <a:rPr lang="en-US" sz="1400" dirty="0"/>
                  <a:t>                </a:t>
                </a:r>
                <a:r>
                  <a:rPr lang="en-US" sz="1200" b="1" dirty="0" smtClean="0"/>
                  <a:t>exemplum</a:t>
                </a:r>
                <a:r>
                  <a:rPr lang="en-US" sz="1200" dirty="0" smtClean="0"/>
                  <a:t> </a:t>
                </a:r>
                <a:endParaRPr lang="en-US" sz="1200" dirty="0"/>
              </a:p>
            </p:txBody>
          </p:sp>
          <p:sp>
            <p:nvSpPr>
              <p:cNvPr id="17" name="TextBox 67"/>
              <p:cNvSpPr txBox="1">
                <a:spLocks noChangeArrowheads="1"/>
              </p:cNvSpPr>
              <p:nvPr/>
            </p:nvSpPr>
            <p:spPr bwMode="auto">
              <a:xfrm>
                <a:off x="5014686" y="1539765"/>
                <a:ext cx="1161143" cy="262302"/>
              </a:xfrm>
              <a:prstGeom prst="rect">
                <a:avLst/>
              </a:prstGeom>
              <a:noFill/>
              <a:ln w="9525">
                <a:noFill/>
                <a:miter lim="800000"/>
                <a:headEnd/>
                <a:tailEnd/>
              </a:ln>
            </p:spPr>
            <p:txBody>
              <a:bodyPr wrap="square">
                <a:spAutoFit/>
              </a:bodyPr>
              <a:lstStyle/>
              <a:p>
                <a:pPr eaLnBrk="0" hangingPunct="0"/>
                <a:r>
                  <a:rPr lang="en-US" sz="1200" b="1"/>
                  <a:t>observation</a:t>
                </a:r>
              </a:p>
            </p:txBody>
          </p:sp>
          <p:sp>
            <p:nvSpPr>
              <p:cNvPr id="18" name="Line 21"/>
              <p:cNvSpPr>
                <a:spLocks noChangeShapeType="1"/>
              </p:cNvSpPr>
              <p:nvPr/>
            </p:nvSpPr>
            <p:spPr bwMode="auto">
              <a:xfrm>
                <a:off x="4942114" y="1476702"/>
                <a:ext cx="145143" cy="126124"/>
              </a:xfrm>
              <a:prstGeom prst="line">
                <a:avLst/>
              </a:prstGeom>
              <a:noFill/>
              <a:ln w="9525">
                <a:solidFill>
                  <a:srgbClr val="000000"/>
                </a:solidFill>
                <a:round/>
                <a:headEnd/>
                <a:tailEnd type="triangle" w="med" len="med"/>
              </a:ln>
            </p:spPr>
            <p:txBody>
              <a:bodyPr wrap="square" lIns="90000" tIns="46800" rIns="90000" bIns="46800" anchor="ctr">
                <a:spAutoFit/>
              </a:bodyPr>
              <a:lstStyle/>
              <a:p>
                <a:endParaRPr lang="en-US"/>
              </a:p>
            </p:txBody>
          </p:sp>
        </p:grpSp>
      </p:grpSp>
      <p:sp>
        <p:nvSpPr>
          <p:cNvPr id="34" name="Text Box 3"/>
          <p:cNvSpPr txBox="1">
            <a:spLocks noChangeArrowheads="1"/>
          </p:cNvSpPr>
          <p:nvPr/>
        </p:nvSpPr>
        <p:spPr bwMode="auto">
          <a:xfrm>
            <a:off x="592666" y="50469"/>
            <a:ext cx="8229600" cy="600164"/>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AU" sz="3600" dirty="0" smtClean="0">
                <a:latin typeface="Calibri"/>
                <a:cs typeface="Calibri"/>
              </a:rPr>
              <a:t>Differentiating stories academic research</a:t>
            </a:r>
            <a:endParaRPr lang="en-US" sz="3600" dirty="0">
              <a:latin typeface="Calibri"/>
              <a:cs typeface="Calibri"/>
            </a:endParaRPr>
          </a:p>
        </p:txBody>
      </p:sp>
    </p:spTree>
    <p:extLst>
      <p:ext uri="{BB962C8B-B14F-4D97-AF65-F5344CB8AC3E}">
        <p14:creationId xmlns:p14="http://schemas.microsoft.com/office/powerpoint/2010/main" val="39109572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92252" y="681372"/>
            <a:ext cx="7315616" cy="461665"/>
          </a:xfrm>
          <a:prstGeom prst="rect">
            <a:avLst/>
          </a:prstGeom>
          <a:noFill/>
          <a:ln w="9525">
            <a:solidFill>
              <a:srgbClr val="FFFFFF"/>
            </a:solidFill>
            <a:miter lim="800000"/>
            <a:headEnd/>
            <a:tailEnd/>
          </a:ln>
        </p:spPr>
        <p:txBody>
          <a:bodyPr wrap="square">
            <a:spAutoFit/>
          </a:bodyPr>
          <a:lstStyle/>
          <a:p>
            <a:pPr eaLnBrk="0" hangingPunct="0"/>
            <a:r>
              <a:rPr lang="en-AU" sz="2400" dirty="0">
                <a:latin typeface="Calibri"/>
                <a:cs typeface="Calibri"/>
              </a:rPr>
              <a:t>T</a:t>
            </a:r>
            <a:r>
              <a:rPr lang="en-AU" sz="2400" dirty="0" smtClean="0">
                <a:latin typeface="Calibri"/>
                <a:cs typeface="Calibri"/>
              </a:rPr>
              <a:t>ypically </a:t>
            </a:r>
            <a:r>
              <a:rPr lang="en-AU" sz="2400" dirty="0">
                <a:latin typeface="Calibri"/>
                <a:cs typeface="Calibri"/>
              </a:rPr>
              <a:t>stories </a:t>
            </a:r>
            <a:r>
              <a:rPr lang="en-AU" sz="2400" dirty="0" smtClean="0">
                <a:latin typeface="Calibri"/>
                <a:cs typeface="Calibri"/>
              </a:rPr>
              <a:t>are unresolved, requiring a response</a:t>
            </a:r>
          </a:p>
        </p:txBody>
      </p:sp>
      <p:grpSp>
        <p:nvGrpSpPr>
          <p:cNvPr id="31" name="Group 30"/>
          <p:cNvGrpSpPr/>
          <p:nvPr/>
        </p:nvGrpSpPr>
        <p:grpSpPr>
          <a:xfrm>
            <a:off x="231076" y="1557481"/>
            <a:ext cx="8303324" cy="2972211"/>
            <a:chOff x="375378" y="1280093"/>
            <a:chExt cx="8082822" cy="2450179"/>
          </a:xfrm>
        </p:grpSpPr>
        <p:sp>
          <p:nvSpPr>
            <p:cNvPr id="7" name="TextBox 6"/>
            <p:cNvSpPr txBox="1">
              <a:spLocks noChangeArrowheads="1"/>
            </p:cNvSpPr>
            <p:nvPr/>
          </p:nvSpPr>
          <p:spPr bwMode="auto">
            <a:xfrm>
              <a:off x="914400" y="3020220"/>
              <a:ext cx="7543800" cy="400110"/>
            </a:xfrm>
            <a:prstGeom prst="rect">
              <a:avLst/>
            </a:prstGeom>
            <a:noFill/>
            <a:ln w="9525">
              <a:noFill/>
              <a:miter lim="800000"/>
              <a:headEnd/>
              <a:tailEnd/>
            </a:ln>
          </p:spPr>
          <p:txBody>
            <a:bodyPr wrap="square">
              <a:spAutoFit/>
            </a:bodyPr>
            <a:lstStyle/>
            <a:p>
              <a:pPr eaLnBrk="0" hangingPunct="0"/>
              <a:endParaRPr lang="en-AU" sz="2000" i="1" dirty="0"/>
            </a:p>
          </p:txBody>
        </p:sp>
        <p:grpSp>
          <p:nvGrpSpPr>
            <p:cNvPr id="6" name="Group 45"/>
            <p:cNvGrpSpPr>
              <a:grpSpLocks/>
            </p:cNvGrpSpPr>
            <p:nvPr/>
          </p:nvGrpSpPr>
          <p:grpSpPr bwMode="auto">
            <a:xfrm>
              <a:off x="375378" y="1447804"/>
              <a:ext cx="6954821" cy="2168964"/>
              <a:chOff x="79828" y="152402"/>
              <a:chExt cx="6168573" cy="1753914"/>
            </a:xfrm>
          </p:grpSpPr>
          <p:grpSp>
            <p:nvGrpSpPr>
              <p:cNvPr id="8" name="Group 42"/>
              <p:cNvGrpSpPr>
                <a:grpSpLocks/>
              </p:cNvGrpSpPr>
              <p:nvPr/>
            </p:nvGrpSpPr>
            <p:grpSpPr bwMode="auto">
              <a:xfrm>
                <a:off x="79828" y="152402"/>
                <a:ext cx="6168573" cy="1753914"/>
                <a:chOff x="816" y="720"/>
                <a:chExt cx="4080" cy="1335"/>
              </a:xfrm>
            </p:grpSpPr>
            <p:sp>
              <p:nvSpPr>
                <p:cNvPr id="19" name="Text Box 3"/>
                <p:cNvSpPr txBox="1">
                  <a:spLocks noChangeArrowheads="1"/>
                </p:cNvSpPr>
                <p:nvPr/>
              </p:nvSpPr>
              <p:spPr bwMode="auto">
                <a:xfrm>
                  <a:off x="816" y="1061"/>
                  <a:ext cx="864" cy="379"/>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1400" dirty="0"/>
                    <a:t>evaluating events</a:t>
                  </a:r>
                </a:p>
              </p:txBody>
            </p:sp>
            <p:sp>
              <p:nvSpPr>
                <p:cNvPr id="20" name="Text Box 15"/>
                <p:cNvSpPr txBox="1">
                  <a:spLocks noChangeArrowheads="1"/>
                </p:cNvSpPr>
                <p:nvPr/>
              </p:nvSpPr>
              <p:spPr bwMode="auto">
                <a:xfrm>
                  <a:off x="1670" y="1392"/>
                  <a:ext cx="778" cy="223"/>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1400"/>
                    <a:t>problematic</a:t>
                  </a:r>
                </a:p>
              </p:txBody>
            </p:sp>
            <p:sp>
              <p:nvSpPr>
                <p:cNvPr id="21" name="Text Box 16"/>
                <p:cNvSpPr txBox="1">
                  <a:spLocks noChangeArrowheads="1"/>
                </p:cNvSpPr>
                <p:nvPr/>
              </p:nvSpPr>
              <p:spPr bwMode="auto">
                <a:xfrm>
                  <a:off x="1680" y="720"/>
                  <a:ext cx="1151" cy="298"/>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1400" dirty="0"/>
                    <a:t>unproblematic</a:t>
                  </a:r>
                </a:p>
                <a:p>
                  <a:pPr eaLnBrk="0" hangingPunct="0">
                    <a:spcBef>
                      <a:spcPct val="50000"/>
                    </a:spcBef>
                  </a:pPr>
                  <a:r>
                    <a:rPr lang="en-US" sz="1200" dirty="0"/>
                    <a:t>                       </a:t>
                  </a:r>
                  <a:r>
                    <a:rPr lang="en-US" sz="1200" dirty="0" smtClean="0"/>
                    <a:t>         </a:t>
                  </a:r>
                  <a:r>
                    <a:rPr lang="en-US" sz="1200" b="1" dirty="0"/>
                    <a:t>recount</a:t>
                  </a:r>
                  <a:r>
                    <a:rPr lang="en-US" sz="1200" dirty="0"/>
                    <a:t> </a:t>
                  </a:r>
                </a:p>
              </p:txBody>
            </p:sp>
            <p:sp>
              <p:nvSpPr>
                <p:cNvPr id="22" name="Line 17"/>
                <p:cNvSpPr>
                  <a:spLocks noChangeShapeType="1"/>
                </p:cNvSpPr>
                <p:nvPr/>
              </p:nvSpPr>
              <p:spPr bwMode="auto">
                <a:xfrm>
                  <a:off x="2437" y="816"/>
                  <a:ext cx="96" cy="96"/>
                </a:xfrm>
                <a:prstGeom prst="line">
                  <a:avLst/>
                </a:prstGeom>
                <a:noFill/>
                <a:ln w="9525">
                  <a:solidFill>
                    <a:srgbClr val="000000"/>
                  </a:solidFill>
                  <a:round/>
                  <a:headEnd/>
                  <a:tailEnd type="triangle" w="med" len="med"/>
                </a:ln>
              </p:spPr>
              <p:txBody>
                <a:bodyPr wrap="square" lIns="90000" tIns="46800" rIns="90000" bIns="46800" anchor="ctr">
                  <a:spAutoFit/>
                </a:bodyPr>
                <a:lstStyle/>
                <a:p>
                  <a:endParaRPr lang="en-US"/>
                </a:p>
              </p:txBody>
            </p:sp>
            <p:sp>
              <p:nvSpPr>
                <p:cNvPr id="23" name="Text Box 20"/>
                <p:cNvSpPr txBox="1">
                  <a:spLocks noChangeArrowheads="1"/>
                </p:cNvSpPr>
                <p:nvPr/>
              </p:nvSpPr>
              <p:spPr bwMode="auto">
                <a:xfrm>
                  <a:off x="2688" y="1632"/>
                  <a:ext cx="1152" cy="423"/>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1400" dirty="0"/>
                    <a:t>resolved</a:t>
                  </a:r>
                </a:p>
                <a:p>
                  <a:pPr eaLnBrk="0" hangingPunct="0">
                    <a:spcBef>
                      <a:spcPct val="50000"/>
                    </a:spcBef>
                  </a:pPr>
                  <a:r>
                    <a:rPr lang="en-US" sz="1200" dirty="0"/>
                    <a:t>                  </a:t>
                  </a:r>
                  <a:r>
                    <a:rPr lang="en-US" sz="1200" b="1" dirty="0"/>
                    <a:t>narrative</a:t>
                  </a:r>
                  <a:r>
                    <a:rPr lang="en-US" sz="1200" dirty="0"/>
                    <a:t> </a:t>
                  </a:r>
                </a:p>
              </p:txBody>
            </p:sp>
            <p:sp>
              <p:nvSpPr>
                <p:cNvPr id="24" name="Line 21"/>
                <p:cNvSpPr>
                  <a:spLocks noChangeShapeType="1"/>
                </p:cNvSpPr>
                <p:nvPr/>
              </p:nvSpPr>
              <p:spPr bwMode="auto">
                <a:xfrm>
                  <a:off x="3168" y="1728"/>
                  <a:ext cx="96" cy="96"/>
                </a:xfrm>
                <a:prstGeom prst="line">
                  <a:avLst/>
                </a:prstGeom>
                <a:noFill/>
                <a:ln w="9525">
                  <a:solidFill>
                    <a:srgbClr val="000000"/>
                  </a:solidFill>
                  <a:round/>
                  <a:headEnd/>
                  <a:tailEnd type="triangle" w="med" len="med"/>
                </a:ln>
              </p:spPr>
              <p:txBody>
                <a:bodyPr wrap="square" lIns="90000" tIns="46800" rIns="90000" bIns="46800" anchor="ctr">
                  <a:spAutoFit/>
                </a:bodyPr>
                <a:lstStyle/>
                <a:p>
                  <a:endParaRPr lang="en-US"/>
                </a:p>
              </p:txBody>
            </p:sp>
            <p:sp>
              <p:nvSpPr>
                <p:cNvPr id="25" name="Text Box 22"/>
                <p:cNvSpPr txBox="1">
                  <a:spLocks noChangeArrowheads="1"/>
                </p:cNvSpPr>
                <p:nvPr/>
              </p:nvSpPr>
              <p:spPr bwMode="auto">
                <a:xfrm>
                  <a:off x="2688" y="1152"/>
                  <a:ext cx="720" cy="223"/>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1400" dirty="0"/>
                    <a:t>unresolved</a:t>
                  </a:r>
                </a:p>
              </p:txBody>
            </p:sp>
            <p:sp>
              <p:nvSpPr>
                <p:cNvPr id="26" name="Text Box 24"/>
                <p:cNvSpPr txBox="1">
                  <a:spLocks noChangeArrowheads="1"/>
                </p:cNvSpPr>
                <p:nvPr/>
              </p:nvSpPr>
              <p:spPr bwMode="auto">
                <a:xfrm>
                  <a:off x="3552" y="864"/>
                  <a:ext cx="1344" cy="456"/>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1400"/>
                    <a:t>empathy</a:t>
                  </a:r>
                </a:p>
                <a:p>
                  <a:pPr eaLnBrk="0" hangingPunct="0">
                    <a:spcBef>
                      <a:spcPct val="50000"/>
                    </a:spcBef>
                  </a:pPr>
                  <a:r>
                    <a:rPr lang="en-US" sz="1400"/>
                    <a:t>                </a:t>
                  </a:r>
                  <a:r>
                    <a:rPr lang="en-US" sz="1200" b="1"/>
                    <a:t>annecdote</a:t>
                  </a:r>
                  <a:r>
                    <a:rPr lang="en-US" sz="1400"/>
                    <a:t> </a:t>
                  </a:r>
                </a:p>
              </p:txBody>
            </p:sp>
            <p:sp>
              <p:nvSpPr>
                <p:cNvPr id="27" name="Text Box 25"/>
                <p:cNvSpPr txBox="1">
                  <a:spLocks noChangeArrowheads="1"/>
                </p:cNvSpPr>
                <p:nvPr/>
              </p:nvSpPr>
              <p:spPr bwMode="auto">
                <a:xfrm>
                  <a:off x="3504" y="1536"/>
                  <a:ext cx="1296" cy="456"/>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1400"/>
                    <a:t>sensibility</a:t>
                  </a:r>
                </a:p>
                <a:p>
                  <a:pPr eaLnBrk="0" hangingPunct="0">
                    <a:spcBef>
                      <a:spcPct val="50000"/>
                    </a:spcBef>
                  </a:pPr>
                  <a:r>
                    <a:rPr lang="en-US" sz="1400"/>
                    <a:t>                </a:t>
                  </a:r>
                </a:p>
              </p:txBody>
            </p:sp>
            <p:sp>
              <p:nvSpPr>
                <p:cNvPr id="28" name="Line 26"/>
                <p:cNvSpPr>
                  <a:spLocks noChangeShapeType="1"/>
                </p:cNvSpPr>
                <p:nvPr/>
              </p:nvSpPr>
              <p:spPr bwMode="auto">
                <a:xfrm>
                  <a:off x="4025" y="960"/>
                  <a:ext cx="96" cy="96"/>
                </a:xfrm>
                <a:prstGeom prst="line">
                  <a:avLst/>
                </a:prstGeom>
                <a:noFill/>
                <a:ln w="9525">
                  <a:solidFill>
                    <a:srgbClr val="000000"/>
                  </a:solidFill>
                  <a:round/>
                  <a:headEnd/>
                  <a:tailEnd type="triangle" w="med" len="med"/>
                </a:ln>
              </p:spPr>
              <p:txBody>
                <a:bodyPr wrap="square" lIns="90000" tIns="46800" rIns="90000" bIns="46800" anchor="ctr">
                  <a:spAutoFit/>
                </a:bodyPr>
                <a:lstStyle/>
                <a:p>
                  <a:endParaRPr lang="en-US"/>
                </a:p>
              </p:txBody>
            </p:sp>
            <p:sp>
              <p:nvSpPr>
                <p:cNvPr id="29" name="Line 27"/>
                <p:cNvSpPr>
                  <a:spLocks noChangeShapeType="1"/>
                </p:cNvSpPr>
                <p:nvPr/>
              </p:nvSpPr>
              <p:spPr bwMode="auto">
                <a:xfrm>
                  <a:off x="3984" y="1295"/>
                  <a:ext cx="96" cy="96"/>
                </a:xfrm>
                <a:prstGeom prst="line">
                  <a:avLst/>
                </a:prstGeom>
                <a:noFill/>
                <a:ln w="9525">
                  <a:solidFill>
                    <a:srgbClr val="000000"/>
                  </a:solidFill>
                  <a:round/>
                  <a:headEnd/>
                  <a:tailEnd type="triangle" w="med" len="med"/>
                </a:ln>
              </p:spPr>
              <p:txBody>
                <a:bodyPr wrap="square" lIns="90000" tIns="46800" rIns="90000" bIns="46800" anchor="ctr">
                  <a:spAutoFit/>
                </a:bodyPr>
                <a:lstStyle/>
                <a:p>
                  <a:endParaRPr lang="en-US"/>
                </a:p>
              </p:txBody>
            </p:sp>
          </p:grpSp>
          <p:sp>
            <p:nvSpPr>
              <p:cNvPr id="9" name="Left Bracket 8"/>
              <p:cNvSpPr/>
              <p:nvPr/>
            </p:nvSpPr>
            <p:spPr bwMode="auto">
              <a:xfrm>
                <a:off x="1241194" y="278898"/>
                <a:ext cx="145585" cy="945018"/>
              </a:xfrm>
              <a:prstGeom prst="leftBracket">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anchor="ctr"/>
              <a:lstStyle/>
              <a:p>
                <a:pPr algn="ctr" eaLnBrk="0" hangingPunct="0">
                  <a:defRPr/>
                </a:pPr>
                <a:endParaRPr lang="en-US"/>
              </a:p>
            </p:txBody>
          </p:sp>
          <p:cxnSp>
            <p:nvCxnSpPr>
              <p:cNvPr id="10" name="Straight Arrow Connector 9"/>
              <p:cNvCxnSpPr/>
              <p:nvPr/>
            </p:nvCxnSpPr>
            <p:spPr bwMode="auto">
              <a:xfrm>
                <a:off x="1022815" y="845909"/>
                <a:ext cx="218379" cy="148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1" name="Left Bracket 10"/>
              <p:cNvSpPr/>
              <p:nvPr/>
            </p:nvSpPr>
            <p:spPr bwMode="auto">
              <a:xfrm>
                <a:off x="2675769" y="813194"/>
                <a:ext cx="145585" cy="693510"/>
              </a:xfrm>
              <a:prstGeom prst="leftBracket">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anchor="ctr"/>
              <a:lstStyle/>
              <a:p>
                <a:pPr algn="ctr" eaLnBrk="0" hangingPunct="0">
                  <a:defRPr/>
                </a:pPr>
                <a:endParaRPr lang="en-US"/>
              </a:p>
            </p:txBody>
          </p:sp>
          <p:cxnSp>
            <p:nvCxnSpPr>
              <p:cNvPr id="12" name="Straight Arrow Connector 11"/>
              <p:cNvCxnSpPr/>
              <p:nvPr/>
            </p:nvCxnSpPr>
            <p:spPr bwMode="auto">
              <a:xfrm>
                <a:off x="2437625" y="1151285"/>
                <a:ext cx="218379" cy="148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3" name="Left Bracket 12"/>
              <p:cNvSpPr/>
              <p:nvPr/>
            </p:nvSpPr>
            <p:spPr bwMode="auto">
              <a:xfrm>
                <a:off x="4070816" y="530406"/>
                <a:ext cx="145585" cy="882514"/>
              </a:xfrm>
              <a:prstGeom prst="leftBracket">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anchor="ctr"/>
              <a:lstStyle/>
              <a:p>
                <a:pPr algn="ctr" eaLnBrk="0" hangingPunct="0">
                  <a:defRPr/>
                </a:pPr>
                <a:endParaRPr lang="en-US"/>
              </a:p>
            </p:txBody>
          </p:sp>
          <p:cxnSp>
            <p:nvCxnSpPr>
              <p:cNvPr id="14" name="Straight Arrow Connector 13"/>
              <p:cNvCxnSpPr/>
              <p:nvPr/>
            </p:nvCxnSpPr>
            <p:spPr bwMode="auto">
              <a:xfrm>
                <a:off x="3853987" y="908414"/>
                <a:ext cx="216829" cy="148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a:off x="4070816" y="908414"/>
                <a:ext cx="145585" cy="148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6" name="Text Box 25"/>
              <p:cNvSpPr txBox="1">
                <a:spLocks noChangeArrowheads="1"/>
              </p:cNvSpPr>
              <p:nvPr/>
            </p:nvSpPr>
            <p:spPr bwMode="auto">
              <a:xfrm>
                <a:off x="4280219" y="730726"/>
                <a:ext cx="1584554" cy="422048"/>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1400" dirty="0"/>
                  <a:t>morality</a:t>
                </a:r>
              </a:p>
              <a:p>
                <a:pPr eaLnBrk="0" hangingPunct="0">
                  <a:spcBef>
                    <a:spcPct val="50000"/>
                  </a:spcBef>
                </a:pPr>
                <a:r>
                  <a:rPr lang="en-US" sz="1400" dirty="0"/>
                  <a:t>                </a:t>
                </a:r>
                <a:r>
                  <a:rPr lang="en-US" sz="1200" b="1" dirty="0" smtClean="0"/>
                  <a:t>exemplum</a:t>
                </a:r>
                <a:r>
                  <a:rPr lang="en-US" sz="1200" dirty="0" smtClean="0"/>
                  <a:t> </a:t>
                </a:r>
                <a:endParaRPr lang="en-US" sz="1200" dirty="0"/>
              </a:p>
            </p:txBody>
          </p:sp>
          <p:sp>
            <p:nvSpPr>
              <p:cNvPr id="17" name="TextBox 67"/>
              <p:cNvSpPr txBox="1">
                <a:spLocks noChangeArrowheads="1"/>
              </p:cNvSpPr>
              <p:nvPr/>
            </p:nvSpPr>
            <p:spPr bwMode="auto">
              <a:xfrm>
                <a:off x="5014686" y="1539765"/>
                <a:ext cx="1161143" cy="262302"/>
              </a:xfrm>
              <a:prstGeom prst="rect">
                <a:avLst/>
              </a:prstGeom>
              <a:noFill/>
              <a:ln w="9525">
                <a:noFill/>
                <a:miter lim="800000"/>
                <a:headEnd/>
                <a:tailEnd/>
              </a:ln>
            </p:spPr>
            <p:txBody>
              <a:bodyPr wrap="square">
                <a:spAutoFit/>
              </a:bodyPr>
              <a:lstStyle/>
              <a:p>
                <a:pPr eaLnBrk="0" hangingPunct="0"/>
                <a:r>
                  <a:rPr lang="en-US" sz="1200" b="1"/>
                  <a:t>observation</a:t>
                </a:r>
              </a:p>
            </p:txBody>
          </p:sp>
          <p:sp>
            <p:nvSpPr>
              <p:cNvPr id="18" name="Line 21"/>
              <p:cNvSpPr>
                <a:spLocks noChangeShapeType="1"/>
              </p:cNvSpPr>
              <p:nvPr/>
            </p:nvSpPr>
            <p:spPr bwMode="auto">
              <a:xfrm>
                <a:off x="4942114" y="1476702"/>
                <a:ext cx="145143" cy="126124"/>
              </a:xfrm>
              <a:prstGeom prst="line">
                <a:avLst/>
              </a:prstGeom>
              <a:noFill/>
              <a:ln w="9525">
                <a:solidFill>
                  <a:srgbClr val="000000"/>
                </a:solidFill>
                <a:round/>
                <a:headEnd/>
                <a:tailEnd type="triangle" w="med" len="med"/>
              </a:ln>
            </p:spPr>
            <p:txBody>
              <a:bodyPr wrap="square" lIns="90000" tIns="46800" rIns="90000" bIns="46800" anchor="ctr">
                <a:spAutoFit/>
              </a:bodyPr>
              <a:lstStyle/>
              <a:p>
                <a:endParaRPr lang="en-US"/>
              </a:p>
            </p:txBody>
          </p:sp>
        </p:grpSp>
        <p:sp>
          <p:nvSpPr>
            <p:cNvPr id="30" name="Donut 29"/>
            <p:cNvSpPr/>
            <p:nvPr/>
          </p:nvSpPr>
          <p:spPr>
            <a:xfrm>
              <a:off x="4630592" y="1280093"/>
              <a:ext cx="2909614" cy="2450179"/>
            </a:xfrm>
            <a:prstGeom prst="donut">
              <a:avLst>
                <a:gd name="adj" fmla="val 3024"/>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grpSp>
      <p:sp>
        <p:nvSpPr>
          <p:cNvPr id="34" name="Text Box 3"/>
          <p:cNvSpPr txBox="1">
            <a:spLocks noChangeArrowheads="1"/>
          </p:cNvSpPr>
          <p:nvPr/>
        </p:nvSpPr>
        <p:spPr bwMode="auto">
          <a:xfrm>
            <a:off x="592666" y="50469"/>
            <a:ext cx="8229600" cy="600164"/>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AU" sz="3600" dirty="0" smtClean="0">
                <a:latin typeface="Calibri"/>
                <a:cs typeface="Calibri"/>
              </a:rPr>
              <a:t>Differentiating stories academic research</a:t>
            </a:r>
            <a:endParaRPr lang="en-US" sz="3600" dirty="0">
              <a:latin typeface="Calibri"/>
              <a:cs typeface="Calibri"/>
            </a:endParaRPr>
          </a:p>
        </p:txBody>
      </p:sp>
    </p:spTree>
    <p:extLst>
      <p:ext uri="{BB962C8B-B14F-4D97-AF65-F5344CB8AC3E}">
        <p14:creationId xmlns:p14="http://schemas.microsoft.com/office/powerpoint/2010/main" val="14126295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9319" y="931334"/>
            <a:ext cx="8366013" cy="4278094"/>
          </a:xfrm>
          <a:prstGeom prst="rect">
            <a:avLst/>
          </a:prstGeom>
          <a:noFill/>
        </p:spPr>
        <p:txBody>
          <a:bodyPr wrap="square" rtlCol="0">
            <a:spAutoFit/>
          </a:bodyPr>
          <a:lstStyle/>
          <a:p>
            <a:r>
              <a:rPr lang="en-AU" sz="2400" dirty="0" smtClean="0"/>
              <a:t>In  stories  that involve a </a:t>
            </a:r>
            <a:r>
              <a:rPr lang="en-AU" sz="2400" b="1" dirty="0" smtClean="0"/>
              <a:t>disruption</a:t>
            </a:r>
            <a:r>
              <a:rPr lang="en-AU" sz="2400" dirty="0" smtClean="0"/>
              <a:t>, the </a:t>
            </a:r>
            <a:r>
              <a:rPr lang="en-AU" sz="2400" b="1" dirty="0" smtClean="0"/>
              <a:t>disruption may remain unresolved</a:t>
            </a:r>
            <a:r>
              <a:rPr lang="en-AU" sz="2400" dirty="0" smtClean="0"/>
              <a:t>, and the story is </a:t>
            </a:r>
            <a:r>
              <a:rPr lang="en-AU" sz="2400" b="1" dirty="0" smtClean="0"/>
              <a:t>concluded with </a:t>
            </a:r>
            <a:r>
              <a:rPr lang="en-AU" sz="2400" dirty="0" smtClean="0"/>
              <a:t>some kind of </a:t>
            </a:r>
            <a:r>
              <a:rPr lang="en-AU" sz="2400" b="1" dirty="0" smtClean="0"/>
              <a:t>evaluative response </a:t>
            </a:r>
            <a:r>
              <a:rPr lang="en-AU" sz="2400" dirty="0" smtClean="0"/>
              <a:t>to the told events. </a:t>
            </a:r>
          </a:p>
          <a:p>
            <a:endParaRPr lang="en-AU" sz="2800" dirty="0" smtClean="0"/>
          </a:p>
          <a:p>
            <a:endParaRPr lang="en-AU" sz="2800" dirty="0" smtClean="0"/>
          </a:p>
          <a:p>
            <a:r>
              <a:rPr lang="en-AU" sz="2400" dirty="0" smtClean="0"/>
              <a:t>The evaluative response may be:</a:t>
            </a:r>
          </a:p>
          <a:p>
            <a:pPr marL="357188" indent="-357188">
              <a:buFont typeface="Arial"/>
              <a:buChar char="•"/>
            </a:pPr>
            <a:r>
              <a:rPr lang="en-AU" sz="2400" dirty="0" smtClean="0"/>
              <a:t>as an </a:t>
            </a:r>
            <a:r>
              <a:rPr lang="en-AU" sz="2400" b="1" dirty="0" smtClean="0"/>
              <a:t>emotional reaction </a:t>
            </a:r>
            <a:r>
              <a:rPr lang="en-AU" sz="2400" dirty="0" smtClean="0"/>
              <a:t>realising an </a:t>
            </a:r>
            <a:r>
              <a:rPr lang="en-AU" sz="2400" b="1" dirty="0" smtClean="0"/>
              <a:t>anecdote</a:t>
            </a:r>
            <a:r>
              <a:rPr lang="en-AU" sz="2400" dirty="0" smtClean="0"/>
              <a:t>; </a:t>
            </a:r>
          </a:p>
          <a:p>
            <a:pPr marL="357188" indent="-357188">
              <a:buFont typeface="Arial"/>
              <a:buChar char="•"/>
            </a:pPr>
            <a:r>
              <a:rPr lang="en-AU" sz="2400" dirty="0" smtClean="0"/>
              <a:t>as a </a:t>
            </a:r>
            <a:r>
              <a:rPr lang="en-AU" sz="2400" b="1" dirty="0" smtClean="0"/>
              <a:t>judgemental interpretation </a:t>
            </a:r>
            <a:r>
              <a:rPr lang="en-AU" sz="2400" dirty="0" smtClean="0"/>
              <a:t>realising an </a:t>
            </a:r>
            <a:r>
              <a:rPr lang="en-AU" sz="2400" b="1" dirty="0" smtClean="0"/>
              <a:t>exemplum</a:t>
            </a:r>
            <a:r>
              <a:rPr lang="en-AU" sz="2400" dirty="0" smtClean="0"/>
              <a:t>, </a:t>
            </a:r>
          </a:p>
          <a:p>
            <a:pPr marL="357188" indent="-357188">
              <a:buFont typeface="Arial"/>
              <a:buChar char="•"/>
            </a:pPr>
            <a:r>
              <a:rPr lang="en-AU" sz="2400" dirty="0" smtClean="0"/>
              <a:t>as a </a:t>
            </a:r>
            <a:r>
              <a:rPr lang="en-AU" sz="2400" b="1" dirty="0" smtClean="0"/>
              <a:t>comment</a:t>
            </a:r>
            <a:r>
              <a:rPr lang="en-AU" sz="2400" dirty="0" smtClean="0"/>
              <a:t> realising an </a:t>
            </a:r>
            <a:r>
              <a:rPr lang="en-AU" sz="2400" b="1" dirty="0" smtClean="0"/>
              <a:t>observation</a:t>
            </a:r>
            <a:r>
              <a:rPr lang="en-AU" sz="2400" dirty="0" smtClean="0"/>
              <a:t> genre. </a:t>
            </a:r>
          </a:p>
          <a:p>
            <a:endParaRPr lang="en-AU" sz="2400" dirty="0" smtClean="0"/>
          </a:p>
        </p:txBody>
      </p:sp>
      <p:sp>
        <p:nvSpPr>
          <p:cNvPr id="2" name="Slide Number Placeholder 1"/>
          <p:cNvSpPr>
            <a:spLocks noGrp="1"/>
          </p:cNvSpPr>
          <p:nvPr>
            <p:ph type="sldNum" sz="quarter" idx="12"/>
          </p:nvPr>
        </p:nvSpPr>
        <p:spPr/>
        <p:txBody>
          <a:bodyPr/>
          <a:lstStyle/>
          <a:p>
            <a:fld id="{33D6E5A2-EC83-451F-A719-9AC1370DD5CF}" type="slidenum">
              <a:rPr lang="en-US" smtClean="0"/>
              <a:pPr/>
              <a:t>15</a:t>
            </a:fld>
            <a:endParaRPr lang="en-US" dirty="0"/>
          </a:p>
        </p:txBody>
      </p:sp>
    </p:spTree>
    <p:custDataLst>
      <p:tags r:id="rId1"/>
    </p:custDataLst>
    <p:extLst>
      <p:ext uri="{BB962C8B-B14F-4D97-AF65-F5344CB8AC3E}">
        <p14:creationId xmlns:p14="http://schemas.microsoft.com/office/powerpoint/2010/main" val="1659840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9319" y="829735"/>
            <a:ext cx="8366013" cy="5016758"/>
          </a:xfrm>
          <a:prstGeom prst="rect">
            <a:avLst/>
          </a:prstGeom>
          <a:noFill/>
        </p:spPr>
        <p:txBody>
          <a:bodyPr wrap="square" rtlCol="0">
            <a:spAutoFit/>
          </a:bodyPr>
          <a:lstStyle/>
          <a:p>
            <a:r>
              <a:rPr lang="en-AU" sz="2800" dirty="0" smtClean="0"/>
              <a:t>These </a:t>
            </a:r>
            <a:r>
              <a:rPr lang="en-AU" sz="2800" dirty="0"/>
              <a:t>story genres are </a:t>
            </a:r>
          </a:p>
          <a:p>
            <a:r>
              <a:rPr lang="en-AU" sz="2800" dirty="0" smtClean="0"/>
              <a:t>‘</a:t>
            </a:r>
            <a:r>
              <a:rPr lang="en-AU" sz="2800" dirty="0"/>
              <a:t>differentiated according to the “point” of the story</a:t>
            </a:r>
            <a:r>
              <a:rPr lang="en-AU" sz="2800" dirty="0" smtClean="0"/>
              <a:t>:</a:t>
            </a:r>
          </a:p>
          <a:p>
            <a:endParaRPr lang="en-AU" sz="2800" dirty="0" smtClean="0"/>
          </a:p>
          <a:p>
            <a:pPr marL="457200" indent="-457200">
              <a:buFont typeface="Arial"/>
              <a:buChar char="•"/>
            </a:pPr>
            <a:r>
              <a:rPr lang="en-AU" sz="2800" dirty="0" smtClean="0"/>
              <a:t>the </a:t>
            </a:r>
            <a:r>
              <a:rPr lang="en-AU" sz="2800" dirty="0"/>
              <a:t>“point” of an anecdote is to share a reaction with the audience; </a:t>
            </a:r>
            <a:endParaRPr lang="en-AU" sz="2800" dirty="0" smtClean="0"/>
          </a:p>
          <a:p>
            <a:pPr marL="457200" indent="-457200">
              <a:buFont typeface="Arial"/>
              <a:buChar char="•"/>
            </a:pPr>
            <a:r>
              <a:rPr lang="en-AU" sz="2800" dirty="0" smtClean="0"/>
              <a:t>the </a:t>
            </a:r>
            <a:r>
              <a:rPr lang="en-AU" sz="2800" dirty="0"/>
              <a:t>“point” of an exemplum is to share a moral judgement; </a:t>
            </a:r>
            <a:endParaRPr lang="en-AU" sz="2800" dirty="0" smtClean="0"/>
          </a:p>
          <a:p>
            <a:pPr marL="457200" indent="-457200">
              <a:buFont typeface="Arial"/>
              <a:buChar char="•"/>
            </a:pPr>
            <a:r>
              <a:rPr lang="en-AU" sz="2800" dirty="0" smtClean="0"/>
              <a:t>the </a:t>
            </a:r>
            <a:r>
              <a:rPr lang="en-AU" sz="2800" dirty="0"/>
              <a:t>“point” of an observation is to share a personal response to things or events.’ </a:t>
            </a:r>
          </a:p>
          <a:p>
            <a:pPr marL="177800"/>
            <a:endParaRPr lang="en-AU" sz="2400" dirty="0"/>
          </a:p>
          <a:p>
            <a:r>
              <a:rPr lang="en-AU" sz="2000" dirty="0"/>
              <a:t>(</a:t>
            </a:r>
            <a:r>
              <a:rPr lang="en-AU" sz="2000" dirty="0" err="1"/>
              <a:t>Jordens</a:t>
            </a:r>
            <a:r>
              <a:rPr lang="en-AU" sz="2000" dirty="0"/>
              <a:t> 2002:68) </a:t>
            </a:r>
            <a:endParaRPr lang="en-US" sz="2000" dirty="0"/>
          </a:p>
          <a:p>
            <a:endParaRPr lang="en-AU" sz="2400" dirty="0" smtClean="0"/>
          </a:p>
        </p:txBody>
      </p:sp>
      <p:sp>
        <p:nvSpPr>
          <p:cNvPr id="2" name="Slide Number Placeholder 1"/>
          <p:cNvSpPr>
            <a:spLocks noGrp="1"/>
          </p:cNvSpPr>
          <p:nvPr>
            <p:ph type="sldNum" sz="quarter" idx="12"/>
          </p:nvPr>
        </p:nvSpPr>
        <p:spPr/>
        <p:txBody>
          <a:bodyPr/>
          <a:lstStyle/>
          <a:p>
            <a:fld id="{33D6E5A2-EC83-451F-A719-9AC1370DD5CF}" type="slidenum">
              <a:rPr lang="en-US" smtClean="0"/>
              <a:pPr/>
              <a:t>16</a:t>
            </a:fld>
            <a:endParaRPr lang="en-US" dirty="0"/>
          </a:p>
        </p:txBody>
      </p:sp>
    </p:spTree>
    <p:custDataLst>
      <p:tags r:id="rId1"/>
    </p:custDataLst>
    <p:extLst>
      <p:ext uri="{BB962C8B-B14F-4D97-AF65-F5344CB8AC3E}">
        <p14:creationId xmlns:p14="http://schemas.microsoft.com/office/powerpoint/2010/main" val="2297663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667" y="457200"/>
            <a:ext cx="7620000" cy="3970318"/>
          </a:xfrm>
          <a:prstGeom prst="rect">
            <a:avLst/>
          </a:prstGeom>
        </p:spPr>
        <p:txBody>
          <a:bodyPr wrap="square">
            <a:spAutoFit/>
          </a:bodyPr>
          <a:lstStyle/>
          <a:p>
            <a:r>
              <a:rPr lang="en-AU" sz="2800" b="1" dirty="0"/>
              <a:t>S</a:t>
            </a:r>
            <a:r>
              <a:rPr lang="en-AU" sz="2800" b="1" dirty="0" smtClean="0"/>
              <a:t>tories in research  papers are</a:t>
            </a:r>
          </a:p>
          <a:p>
            <a:r>
              <a:rPr lang="en-AU" sz="2800" dirty="0" smtClean="0"/>
              <a:t> </a:t>
            </a:r>
            <a:endParaRPr lang="en-AU" sz="2800" dirty="0"/>
          </a:p>
          <a:p>
            <a:pPr marL="457200" indent="-457200">
              <a:buFont typeface="Arial"/>
              <a:buChar char="•"/>
            </a:pPr>
            <a:r>
              <a:rPr lang="en-AU" sz="2800" dirty="0" smtClean="0"/>
              <a:t>Typically </a:t>
            </a:r>
            <a:r>
              <a:rPr lang="en-AU" sz="2800" u="sng" dirty="0" smtClean="0"/>
              <a:t>not</a:t>
            </a:r>
            <a:r>
              <a:rPr lang="en-AU" sz="2800" dirty="0" smtClean="0"/>
              <a:t> narratives. </a:t>
            </a:r>
          </a:p>
          <a:p>
            <a:pPr marL="457200" indent="-457200">
              <a:buFont typeface="Arial"/>
              <a:buChar char="•"/>
            </a:pPr>
            <a:r>
              <a:rPr lang="en-AU" sz="2800" dirty="0" smtClean="0"/>
              <a:t>A disruption of some kind is resolved </a:t>
            </a:r>
            <a:r>
              <a:rPr lang="en-US" sz="2800" dirty="0" smtClean="0"/>
              <a:t>in </a:t>
            </a:r>
            <a:r>
              <a:rPr lang="en-US" sz="2800" dirty="0"/>
              <a:t>an evaluative response </a:t>
            </a:r>
            <a:r>
              <a:rPr lang="en-US" sz="2800" dirty="0" smtClean="0"/>
              <a:t>stage, </a:t>
            </a:r>
          </a:p>
          <a:p>
            <a:pPr marL="457200" indent="-457200">
              <a:buFont typeface="Arial"/>
              <a:buChar char="•"/>
            </a:pPr>
            <a:r>
              <a:rPr lang="en-US" sz="2800" dirty="0"/>
              <a:t>i</a:t>
            </a:r>
            <a:r>
              <a:rPr lang="en-AU" sz="2800" dirty="0" smtClean="0"/>
              <a:t>n which the writer establishes </a:t>
            </a:r>
            <a:r>
              <a:rPr lang="en-AU" sz="2800" dirty="0"/>
              <a:t>the </a:t>
            </a:r>
            <a:r>
              <a:rPr lang="en-AU" sz="2800" dirty="0" smtClean="0"/>
              <a:t>point. </a:t>
            </a:r>
          </a:p>
          <a:p>
            <a:pPr marL="457200" indent="-457200">
              <a:buFont typeface="Arial"/>
              <a:buChar char="•"/>
            </a:pPr>
            <a:r>
              <a:rPr lang="en-AU" sz="2800" dirty="0"/>
              <a:t>T</a:t>
            </a:r>
            <a:r>
              <a:rPr lang="en-AU" sz="2800" dirty="0" smtClean="0"/>
              <a:t>he </a:t>
            </a:r>
            <a:r>
              <a:rPr lang="en-AU" sz="2800" dirty="0"/>
              <a:t>last </a:t>
            </a:r>
            <a:r>
              <a:rPr lang="en-AU" sz="2800" dirty="0" smtClean="0"/>
              <a:t>voice / word </a:t>
            </a:r>
            <a:r>
              <a:rPr lang="en-AU" sz="2800" dirty="0"/>
              <a:t>is </a:t>
            </a:r>
            <a:r>
              <a:rPr lang="en-AU" sz="2800" dirty="0" smtClean="0"/>
              <a:t>not that of the </a:t>
            </a:r>
            <a:r>
              <a:rPr lang="en-AU" sz="2800" dirty="0"/>
              <a:t>participants </a:t>
            </a:r>
            <a:r>
              <a:rPr lang="en-AU" sz="2800" dirty="0" smtClean="0"/>
              <a:t>of </a:t>
            </a:r>
            <a:r>
              <a:rPr lang="en-AU" sz="2800" dirty="0"/>
              <a:t>the observed world but </a:t>
            </a:r>
            <a:r>
              <a:rPr lang="en-AU" sz="2800" dirty="0" smtClean="0"/>
              <a:t>the writer in the academic </a:t>
            </a:r>
            <a:r>
              <a:rPr lang="en-AU" sz="2800" dirty="0"/>
              <a:t>world. </a:t>
            </a:r>
            <a:endParaRPr lang="en-US" sz="2800" b="1" dirty="0"/>
          </a:p>
        </p:txBody>
      </p:sp>
      <p:sp>
        <p:nvSpPr>
          <p:cNvPr id="4" name="TextBox 3"/>
          <p:cNvSpPr txBox="1"/>
          <p:nvPr/>
        </p:nvSpPr>
        <p:spPr>
          <a:xfrm>
            <a:off x="6333066" y="6048345"/>
            <a:ext cx="2641600" cy="400110"/>
          </a:xfrm>
          <a:prstGeom prst="rect">
            <a:avLst/>
          </a:prstGeom>
          <a:noFill/>
        </p:spPr>
        <p:txBody>
          <a:bodyPr wrap="square" rtlCol="0">
            <a:spAutoFit/>
          </a:bodyPr>
          <a:lstStyle/>
          <a:p>
            <a:r>
              <a:rPr lang="en-US" sz="2000" dirty="0" smtClean="0"/>
              <a:t>Hood forthcoming</a:t>
            </a:r>
            <a:endParaRPr lang="en-US" sz="2000" dirty="0"/>
          </a:p>
        </p:txBody>
      </p:sp>
    </p:spTree>
    <p:custDataLst>
      <p:tags r:id="rId1"/>
    </p:custDataLst>
    <p:extLst>
      <p:ext uri="{BB962C8B-B14F-4D97-AF65-F5344CB8AC3E}">
        <p14:creationId xmlns:p14="http://schemas.microsoft.com/office/powerpoint/2010/main" val="1488494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332" y="459074"/>
            <a:ext cx="8288867" cy="5897275"/>
          </a:xfrm>
          <a:prstGeom prst="rect">
            <a:avLst/>
          </a:prstGeom>
          <a:noFill/>
        </p:spPr>
        <p:txBody>
          <a:bodyPr wrap="square" rtlCol="0">
            <a:normAutofit fontScale="92500"/>
          </a:bodyPr>
          <a:lstStyle/>
          <a:p>
            <a:r>
              <a:rPr lang="en-US" sz="5000" dirty="0" smtClean="0">
                <a:solidFill>
                  <a:schemeClr val="bg1">
                    <a:lumMod val="65000"/>
                  </a:schemeClr>
                </a:solidFill>
              </a:rPr>
              <a:t>Locating and differentiating stories</a:t>
            </a:r>
          </a:p>
          <a:p>
            <a:endParaRPr lang="en-US" sz="5000" dirty="0"/>
          </a:p>
          <a:p>
            <a:r>
              <a:rPr lang="en-US" sz="5000" dirty="0" smtClean="0"/>
              <a:t>Exploring their adaptations and functions</a:t>
            </a:r>
          </a:p>
          <a:p>
            <a:endParaRPr lang="en-US" sz="5000" dirty="0"/>
          </a:p>
          <a:p>
            <a:r>
              <a:rPr lang="en-US" sz="5000" dirty="0" smtClean="0">
                <a:solidFill>
                  <a:srgbClr val="A6A6A6"/>
                </a:solidFill>
              </a:rPr>
              <a:t>Considering disciplinary differences in story telling</a:t>
            </a:r>
            <a:endParaRPr lang="en-US" sz="5000" dirty="0">
              <a:solidFill>
                <a:srgbClr val="A6A6A6"/>
              </a:solidFill>
            </a:endParaRPr>
          </a:p>
          <a:p>
            <a:endParaRPr lang="en-US" sz="72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18</a:t>
            </a:fld>
            <a:endParaRPr lang="en-US" dirty="0"/>
          </a:p>
        </p:txBody>
      </p:sp>
    </p:spTree>
    <p:extLst>
      <p:ext uri="{BB962C8B-B14F-4D97-AF65-F5344CB8AC3E}">
        <p14:creationId xmlns:p14="http://schemas.microsoft.com/office/powerpoint/2010/main" val="24094212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3332" y="1234267"/>
            <a:ext cx="8568267" cy="3808750"/>
          </a:xfrm>
          <a:prstGeom prst="rect">
            <a:avLst/>
          </a:prstGeom>
          <a:noFill/>
        </p:spPr>
        <p:txBody>
          <a:bodyPr wrap="square" rtlCol="0">
            <a:normAutofit fontScale="92500" lnSpcReduction="20000"/>
          </a:bodyPr>
          <a:lstStyle/>
          <a:p>
            <a:r>
              <a:rPr lang="en-US" sz="3600" dirty="0"/>
              <a:t>Story </a:t>
            </a:r>
            <a:r>
              <a:rPr lang="en-US" sz="3600" dirty="0" smtClean="0"/>
              <a:t>1: </a:t>
            </a:r>
          </a:p>
          <a:p>
            <a:endParaRPr lang="en-US" sz="3600" dirty="0" smtClean="0"/>
          </a:p>
          <a:p>
            <a:pPr marL="571500" indent="-571500">
              <a:buFont typeface="Arial"/>
              <a:buChar char="•"/>
            </a:pPr>
            <a:r>
              <a:rPr lang="en-US" sz="3600" dirty="0" smtClean="0"/>
              <a:t>from </a:t>
            </a:r>
            <a:r>
              <a:rPr lang="en-US" sz="3600" dirty="0"/>
              <a:t>the social </a:t>
            </a:r>
            <a:r>
              <a:rPr lang="en-US" sz="3600" dirty="0" smtClean="0"/>
              <a:t>sciences; </a:t>
            </a:r>
          </a:p>
          <a:p>
            <a:pPr marL="571500" indent="-571500">
              <a:buFont typeface="Arial"/>
              <a:buChar char="•"/>
            </a:pPr>
            <a:r>
              <a:rPr lang="en-US" sz="3600" dirty="0"/>
              <a:t>a</a:t>
            </a:r>
            <a:r>
              <a:rPr lang="en-US" sz="3600" dirty="0" smtClean="0"/>
              <a:t>n ethnographic study in </a:t>
            </a:r>
            <a:r>
              <a:rPr lang="en-US" sz="3600" dirty="0"/>
              <a:t>o</a:t>
            </a:r>
            <a:r>
              <a:rPr lang="en-US" sz="3600" dirty="0" smtClean="0"/>
              <a:t>rganizational studies</a:t>
            </a:r>
          </a:p>
          <a:p>
            <a:pPr marL="571500" indent="-571500">
              <a:buFont typeface="Arial"/>
              <a:buChar char="•"/>
            </a:pPr>
            <a:r>
              <a:rPr lang="en-US" sz="3600" dirty="0"/>
              <a:t>l</a:t>
            </a:r>
            <a:r>
              <a:rPr lang="en-US" sz="3600" dirty="0" smtClean="0"/>
              <a:t>ocated in findings section</a:t>
            </a:r>
          </a:p>
          <a:p>
            <a:endParaRPr lang="en-US" sz="3600" dirty="0" smtClean="0"/>
          </a:p>
          <a:p>
            <a:endParaRPr lang="en-US" sz="2400" dirty="0"/>
          </a:p>
          <a:p>
            <a:r>
              <a:rPr lang="en-AU" sz="1900" dirty="0"/>
              <a:t>Taylor, P. and Bain, P. (2003) ‘”</a:t>
            </a:r>
            <a:r>
              <a:rPr lang="en-US" sz="1900" dirty="0"/>
              <a:t>Subterranean </a:t>
            </a:r>
            <a:r>
              <a:rPr lang="en-US" sz="1900" dirty="0" err="1"/>
              <a:t>Worksick</a:t>
            </a:r>
            <a:r>
              <a:rPr lang="en-US" sz="1900" dirty="0"/>
              <a:t> Blues”: </a:t>
            </a:r>
            <a:r>
              <a:rPr lang="en-US" sz="1900" dirty="0" err="1"/>
              <a:t>Humour</a:t>
            </a:r>
            <a:r>
              <a:rPr lang="en-US" sz="1900" dirty="0"/>
              <a:t> as subversion in two call </a:t>
            </a:r>
            <a:r>
              <a:rPr lang="en-US" sz="1900" dirty="0" err="1"/>
              <a:t>centres</a:t>
            </a:r>
            <a:r>
              <a:rPr lang="en-US" sz="1900" dirty="0"/>
              <a:t>’, </a:t>
            </a:r>
            <a:r>
              <a:rPr lang="en-US" sz="1900" i="1" dirty="0"/>
              <a:t>Organization Studies, </a:t>
            </a:r>
            <a:r>
              <a:rPr lang="en-US" sz="1900" dirty="0"/>
              <a:t>24: 1487- 1509.</a:t>
            </a:r>
            <a:endParaRPr lang="en-AU" sz="1900" dirty="0"/>
          </a:p>
          <a:p>
            <a:endParaRPr lang="en-US" sz="36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19</a:t>
            </a:fld>
            <a:endParaRPr lang="en-US" dirty="0"/>
          </a:p>
        </p:txBody>
      </p:sp>
    </p:spTree>
    <p:extLst>
      <p:ext uri="{BB962C8B-B14F-4D97-AF65-F5344CB8AC3E}">
        <p14:creationId xmlns:p14="http://schemas.microsoft.com/office/powerpoint/2010/main" val="428337820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44601" y="2092517"/>
            <a:ext cx="6781800" cy="3808750"/>
          </a:xfrm>
          <a:prstGeom prst="rect">
            <a:avLst/>
          </a:prstGeom>
          <a:noFill/>
        </p:spPr>
        <p:txBody>
          <a:bodyPr wrap="square" rtlCol="0">
            <a:normAutofit/>
          </a:bodyPr>
          <a:lstStyle/>
          <a:p>
            <a:pPr algn="ctr"/>
            <a:r>
              <a:rPr lang="en-US" sz="6000" dirty="0" smtClean="0"/>
              <a:t>Story genres in academic discourse</a:t>
            </a:r>
            <a:endParaRPr lang="en-US" sz="6000" dirty="0"/>
          </a:p>
          <a:p>
            <a:endParaRPr lang="en-US" sz="72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2</a:t>
            </a:fld>
            <a:endParaRPr lang="en-US" dirty="0"/>
          </a:p>
        </p:txBody>
      </p:sp>
    </p:spTree>
    <p:extLst>
      <p:ext uri="{BB962C8B-B14F-4D97-AF65-F5344CB8AC3E}">
        <p14:creationId xmlns:p14="http://schemas.microsoft.com/office/powerpoint/2010/main" val="3918731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l centre staff.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59" y="1029577"/>
            <a:ext cx="8579126" cy="4623815"/>
          </a:xfrm>
          <a:prstGeom prst="rect">
            <a:avLst/>
          </a:prstGeom>
        </p:spPr>
      </p:pic>
      <p:sp>
        <p:nvSpPr>
          <p:cNvPr id="3" name="TextBox 2"/>
          <p:cNvSpPr txBox="1"/>
          <p:nvPr/>
        </p:nvSpPr>
        <p:spPr>
          <a:xfrm>
            <a:off x="275659" y="260926"/>
            <a:ext cx="6613328" cy="461665"/>
          </a:xfrm>
          <a:prstGeom prst="rect">
            <a:avLst/>
          </a:prstGeom>
          <a:noFill/>
        </p:spPr>
        <p:txBody>
          <a:bodyPr wrap="square" rtlCol="0">
            <a:spAutoFit/>
          </a:bodyPr>
          <a:lstStyle/>
          <a:p>
            <a:r>
              <a:rPr lang="en-US" sz="2400" b="1" dirty="0" smtClean="0"/>
              <a:t>From witnessed events …</a:t>
            </a:r>
            <a:endParaRPr lang="en-US" sz="2400" b="1" dirty="0"/>
          </a:p>
        </p:txBody>
      </p:sp>
    </p:spTree>
    <p:extLst>
      <p:ext uri="{BB962C8B-B14F-4D97-AF65-F5344CB8AC3E}">
        <p14:creationId xmlns:p14="http://schemas.microsoft.com/office/powerpoint/2010/main" val="427423265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8959"/>
            <a:ext cx="8970836" cy="5324535"/>
          </a:xfrm>
          <a:prstGeom prst="rect">
            <a:avLst/>
          </a:prstGeom>
          <a:solidFill>
            <a:srgbClr val="CCFFCC"/>
          </a:solidFill>
        </p:spPr>
        <p:txBody>
          <a:bodyPr wrap="square">
            <a:spAutoFit/>
          </a:bodyPr>
          <a:lstStyle/>
          <a:p>
            <a:r>
              <a:rPr lang="en-US" sz="2000" dirty="0">
                <a:latin typeface="Calibri"/>
                <a:cs typeface="Calibri"/>
              </a:rPr>
              <a:t>O</a:t>
            </a:r>
            <a:r>
              <a:rPr lang="en-AU" sz="2000" dirty="0">
                <a:latin typeface="Calibri"/>
                <a:cs typeface="Calibri"/>
              </a:rPr>
              <a:t>n one celebrated occasion, the manager sat beside an agent in order to monitor calls, asking him to translate customer queries and his responses. Months later the memory of this farcical incident induced wholesale derision of both the hapless manager and the company (Observation, 19 March 2000).  </a:t>
            </a:r>
            <a:endParaRPr lang="en-AU" sz="2000" dirty="0" smtClean="0">
              <a:latin typeface="Calibri"/>
              <a:cs typeface="Calibri"/>
            </a:endParaRPr>
          </a:p>
          <a:p>
            <a:endParaRPr lang="en-AU" sz="2000" dirty="0" smtClean="0">
              <a:latin typeface="Calibri"/>
              <a:cs typeface="Calibri"/>
            </a:endParaRPr>
          </a:p>
          <a:p>
            <a:r>
              <a:rPr lang="en-AU" sz="2000" dirty="0" smtClean="0">
                <a:latin typeface="Calibri"/>
                <a:cs typeface="Calibri"/>
              </a:rPr>
              <a:t>Two </a:t>
            </a:r>
            <a:r>
              <a:rPr lang="en-AU" sz="2000" dirty="0">
                <a:latin typeface="Calibri"/>
                <a:cs typeface="Calibri"/>
              </a:rPr>
              <a:t>agents, Diane and Saul, described how, after the failure of this monitoring exercise, the manager continued to hover near the French team, clearly within earshot of agents’ conversations. Saul recollected that after a call had ended and the customer had hung up, he continued talking, pretending it was still live. He finished by saying, in French, ‘Thank you very much for calling. We will send someone round to kill your wife and family.’  Agents at adjacent workstations were scarcely able to contain their laughter. </a:t>
            </a:r>
            <a:endParaRPr lang="en-AU" sz="2000" dirty="0" smtClean="0">
              <a:latin typeface="Calibri"/>
              <a:cs typeface="Calibri"/>
            </a:endParaRPr>
          </a:p>
          <a:p>
            <a:endParaRPr lang="en-AU" sz="2000" dirty="0" smtClean="0">
              <a:latin typeface="Calibri"/>
              <a:cs typeface="Calibri"/>
            </a:endParaRPr>
          </a:p>
          <a:p>
            <a:r>
              <a:rPr lang="en-AU" sz="2000" dirty="0" smtClean="0">
                <a:latin typeface="Calibri"/>
                <a:cs typeface="Calibri"/>
              </a:rPr>
              <a:t>The </a:t>
            </a:r>
            <a:r>
              <a:rPr lang="en-AU" sz="2000" dirty="0">
                <a:latin typeface="Calibri"/>
                <a:cs typeface="Calibri"/>
              </a:rPr>
              <a:t>manager’s humiliation was complete when Saul reported, in English, how successful the call had been.</a:t>
            </a:r>
            <a:r>
              <a:rPr lang="en-US" sz="2000" dirty="0">
                <a:latin typeface="Calibri"/>
                <a:cs typeface="Calibri"/>
              </a:rPr>
              <a:t>  </a:t>
            </a:r>
            <a:r>
              <a:rPr lang="en-AU" sz="2000" dirty="0">
                <a:latin typeface="Calibri"/>
                <a:cs typeface="Calibri"/>
              </a:rPr>
              <a:t>It matters little that this story was embellished in the retelling. What is significant is that it continued, months afterwards, to be a source of great amusement and had come to symbolize managerial incompetence.</a:t>
            </a:r>
            <a:endParaRPr lang="en-US" sz="2000" dirty="0">
              <a:latin typeface="Calibri"/>
              <a:cs typeface="Calibri"/>
            </a:endParaRPr>
          </a:p>
        </p:txBody>
      </p:sp>
      <p:sp>
        <p:nvSpPr>
          <p:cNvPr id="3" name="TextBox 2"/>
          <p:cNvSpPr txBox="1"/>
          <p:nvPr/>
        </p:nvSpPr>
        <p:spPr>
          <a:xfrm>
            <a:off x="0" y="86929"/>
            <a:ext cx="8532405" cy="461665"/>
          </a:xfrm>
          <a:prstGeom prst="rect">
            <a:avLst/>
          </a:prstGeom>
          <a:noFill/>
        </p:spPr>
        <p:txBody>
          <a:bodyPr wrap="square" rtlCol="0">
            <a:spAutoFit/>
          </a:bodyPr>
          <a:lstStyle/>
          <a:p>
            <a:r>
              <a:rPr lang="en-AU" sz="2400" b="1" dirty="0" smtClean="0"/>
              <a:t>From event to story </a:t>
            </a:r>
            <a:r>
              <a:rPr lang="en-US" sz="2400" b="1" dirty="0" smtClean="0"/>
              <a:t> </a:t>
            </a:r>
            <a:endParaRPr lang="en-US" sz="2400" b="1" dirty="0"/>
          </a:p>
        </p:txBody>
      </p:sp>
    </p:spTree>
    <p:extLst>
      <p:ext uri="{BB962C8B-B14F-4D97-AF65-F5344CB8AC3E}">
        <p14:creationId xmlns:p14="http://schemas.microsoft.com/office/powerpoint/2010/main" val="167726937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52072174"/>
              </p:ext>
            </p:extLst>
          </p:nvPr>
        </p:nvGraphicFramePr>
        <p:xfrm>
          <a:off x="0" y="766123"/>
          <a:ext cx="9014817" cy="5622937"/>
        </p:xfrm>
        <a:graphic>
          <a:graphicData uri="http://schemas.openxmlformats.org/drawingml/2006/table">
            <a:tbl>
              <a:tblPr firstRow="1" bandRow="1">
                <a:tableStyleId>{5C22544A-7EE6-4342-B048-85BDC9FD1C3A}</a:tableStyleId>
              </a:tblPr>
              <a:tblGrid>
                <a:gridCol w="1618683"/>
                <a:gridCol w="7396134"/>
              </a:tblGrid>
              <a:tr h="1258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0000"/>
                          </a:solidFill>
                          <a:effectLst/>
                          <a:latin typeface="+mn-lt"/>
                          <a:ea typeface="+mn-ea"/>
                          <a:cs typeface="+mn-cs"/>
                        </a:rPr>
                        <a:t>Abstract</a:t>
                      </a:r>
                      <a:endParaRPr lang="en-US" sz="1600" b="1" kern="1200" dirty="0" smtClean="0">
                        <a:solidFill>
                          <a:srgbClr val="000000"/>
                        </a:solidFill>
                        <a:effectLst/>
                        <a:latin typeface="+mn-lt"/>
                        <a:ea typeface="+mn-ea"/>
                        <a:cs typeface="+mn-cs"/>
                      </a:endParaRPr>
                    </a:p>
                    <a:p>
                      <a:endParaRPr lang="en-US" sz="1600" dirty="0">
                        <a:solidFill>
                          <a:schemeClr val="tx1"/>
                        </a:solidFill>
                      </a:endParaRPr>
                    </a:p>
                  </a:txBody>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CFFCC"/>
                    </a:solidFill>
                  </a:tcPr>
                </a:tc>
                <a:tc>
                  <a:txBody>
                    <a:bodyPr/>
                    <a:lstStyle/>
                    <a:p>
                      <a:r>
                        <a:rPr lang="en-AU" sz="1600" b="0" i="1" kern="1200" dirty="0" smtClean="0">
                          <a:solidFill>
                            <a:schemeClr val="tx1"/>
                          </a:solidFill>
                          <a:effectLst/>
                          <a:latin typeface="+mn-lt"/>
                          <a:ea typeface="+mn-ea"/>
                          <a:cs typeface="+mn-cs"/>
                        </a:rPr>
                        <a:t>On one celebrated occasion, the manager sat beside an agent in order to monitor calls, asking him to translate customer queries and his responses. Months later the memory of this farcical incident induced wholesale derision of both the hapless manager and the company (Observation, 19 March 2000). </a:t>
                      </a:r>
                      <a:endParaRPr lang="en-US" sz="1600" b="0" dirty="0">
                        <a:solidFill>
                          <a:schemeClr val="tx1"/>
                        </a:solidFill>
                      </a:endParaRPr>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rgbClr val="CCFFCC"/>
                    </a:solidFill>
                  </a:tcPr>
                </a:tc>
              </a:tr>
              <a:tr h="1946396">
                <a:tc>
                  <a:txBody>
                    <a:bodyPr/>
                    <a:lstStyle/>
                    <a:p>
                      <a:r>
                        <a:rPr lang="en-AU" sz="1600" b="1" kern="1200" dirty="0" smtClean="0">
                          <a:solidFill>
                            <a:schemeClr val="dk1"/>
                          </a:solidFill>
                          <a:effectLst/>
                          <a:latin typeface="+mn-lt"/>
                          <a:ea typeface="+mn-ea"/>
                          <a:cs typeface="+mn-cs"/>
                        </a:rPr>
                        <a:t>Remarkable Event</a:t>
                      </a:r>
                      <a:endParaRPr lang="en-US" sz="1600" b="1" kern="1200" dirty="0">
                        <a:solidFill>
                          <a:schemeClr val="dk1"/>
                        </a:solidFill>
                        <a:effectLst/>
                        <a:latin typeface="+mn-lt"/>
                        <a:ea typeface="+mn-ea"/>
                        <a:cs typeface="+mn-cs"/>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r>
                        <a:rPr lang="en-AU" sz="1600" b="0" i="1" kern="1200" dirty="0" smtClean="0">
                          <a:solidFill>
                            <a:schemeClr val="dk1"/>
                          </a:solidFill>
                          <a:effectLst/>
                          <a:latin typeface="+mn-lt"/>
                          <a:ea typeface="+mn-ea"/>
                          <a:cs typeface="+mn-cs"/>
                        </a:rPr>
                        <a:t>Two agents, Diane and Saul, described how, after the failure of this monitoring exercise, the manager continued to hover near the French team, clearly within earshot of agents’ conversations. Saul recollected that after a call had ended and the customer had hung up, he continued talking, pretending it was still live. He finished by saying, in French, ‘Thank you very much for calling. We will send someone round to kill your wife and family.’ </a:t>
                      </a:r>
                      <a:endParaRPr lang="en-US" sz="1600" b="0" dirty="0"/>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684605">
                <a:tc>
                  <a:txBody>
                    <a:bodyPr/>
                    <a:lstStyle/>
                    <a:p>
                      <a:r>
                        <a:rPr lang="en-AU" sz="1600" b="1" kern="1200" dirty="0" smtClean="0">
                          <a:solidFill>
                            <a:schemeClr val="dk1"/>
                          </a:solidFill>
                          <a:effectLst/>
                          <a:latin typeface="+mn-lt"/>
                          <a:ea typeface="+mn-ea"/>
                          <a:cs typeface="+mn-cs"/>
                        </a:rPr>
                        <a:t>Reaction</a:t>
                      </a:r>
                    </a:p>
                    <a:p>
                      <a:endParaRPr lang="en-AU" sz="1600" b="1" kern="1200" dirty="0" smtClean="0">
                        <a:solidFill>
                          <a:schemeClr val="dk1"/>
                        </a:solidFill>
                        <a:effectLst/>
                        <a:latin typeface="+mn-lt"/>
                        <a:ea typeface="+mn-ea"/>
                        <a:cs typeface="+mn-cs"/>
                      </a:endParaRPr>
                    </a:p>
                    <a:p>
                      <a:r>
                        <a:rPr lang="en-AU" sz="1600" b="1" kern="1200" dirty="0" smtClean="0">
                          <a:solidFill>
                            <a:schemeClr val="dk1"/>
                          </a:solidFill>
                          <a:effectLst/>
                          <a:latin typeface="+mn-lt"/>
                          <a:ea typeface="+mn-ea"/>
                          <a:cs typeface="+mn-cs"/>
                        </a:rPr>
                        <a:t>Extension</a:t>
                      </a:r>
                      <a:r>
                        <a:rPr lang="en-AU" sz="1600" b="1" kern="1200" baseline="0" dirty="0" smtClean="0">
                          <a:solidFill>
                            <a:schemeClr val="dk1"/>
                          </a:solidFill>
                          <a:effectLst/>
                          <a:latin typeface="+mn-lt"/>
                          <a:ea typeface="+mn-ea"/>
                          <a:cs typeface="+mn-cs"/>
                        </a:rPr>
                        <a:t> of </a:t>
                      </a:r>
                      <a:r>
                        <a:rPr lang="en-AU" sz="1600" b="1" kern="1200" dirty="0" smtClean="0">
                          <a:solidFill>
                            <a:schemeClr val="dk1"/>
                          </a:solidFill>
                          <a:effectLst/>
                          <a:latin typeface="+mn-lt"/>
                          <a:ea typeface="+mn-ea"/>
                          <a:cs typeface="+mn-cs"/>
                        </a:rPr>
                        <a:t>RE +</a:t>
                      </a:r>
                      <a:r>
                        <a:rPr lang="en-AU" sz="1600" b="1" kern="1200" baseline="0" dirty="0" smtClean="0">
                          <a:solidFill>
                            <a:schemeClr val="dk1"/>
                          </a:solidFill>
                          <a:effectLst/>
                          <a:latin typeface="+mn-lt"/>
                          <a:ea typeface="+mn-ea"/>
                          <a:cs typeface="+mn-cs"/>
                        </a:rPr>
                        <a:t> Reaction</a:t>
                      </a:r>
                      <a:endParaRPr lang="en-US" sz="1600" b="1" kern="1200" dirty="0">
                        <a:solidFill>
                          <a:schemeClr val="dk1"/>
                        </a:solidFill>
                        <a:effectLst/>
                        <a:latin typeface="+mn-lt"/>
                        <a:ea typeface="+mn-ea"/>
                        <a:cs typeface="+mn-cs"/>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600" b="0" i="1" kern="1200" dirty="0" smtClean="0">
                          <a:solidFill>
                            <a:schemeClr val="dk1"/>
                          </a:solidFill>
                          <a:effectLst/>
                          <a:latin typeface="+mn-lt"/>
                          <a:ea typeface="+mn-ea"/>
                          <a:cs typeface="+mn-cs"/>
                        </a:rPr>
                        <a:t>Agents at adjacent workstations were scarcely able to contain their laughter. </a:t>
                      </a:r>
                    </a:p>
                    <a:p>
                      <a:pPr marL="0" marR="0" indent="0" algn="l" defTabSz="457200" rtl="0" eaLnBrk="1" fontAlgn="auto" latinLnBrk="0" hangingPunct="1">
                        <a:lnSpc>
                          <a:spcPct val="100000"/>
                        </a:lnSpc>
                        <a:spcBef>
                          <a:spcPts val="0"/>
                        </a:spcBef>
                        <a:spcAft>
                          <a:spcPts val="0"/>
                        </a:spcAft>
                        <a:buClrTx/>
                        <a:buSzTx/>
                        <a:buFontTx/>
                        <a:buNone/>
                        <a:tabLst/>
                        <a:defRPr/>
                      </a:pPr>
                      <a:r>
                        <a:rPr lang="en-AU" sz="1600" b="0" i="1" kern="1200" dirty="0" smtClean="0">
                          <a:solidFill>
                            <a:schemeClr val="tx1"/>
                          </a:solidFill>
                          <a:effectLst/>
                          <a:latin typeface="+mn-lt"/>
                          <a:ea typeface="+mn-ea"/>
                          <a:cs typeface="+mn-cs"/>
                        </a:rPr>
                        <a:t>The manager’s humiliation was complete when Saul reported, in English, how successful the call had been.</a:t>
                      </a:r>
                      <a:r>
                        <a:rPr lang="en-US" sz="1600" b="0" dirty="0" smtClean="0">
                          <a:solidFill>
                            <a:schemeClr val="tx1"/>
                          </a:solidFill>
                          <a:effectLst/>
                        </a:rPr>
                        <a:t> </a:t>
                      </a:r>
                      <a:endParaRPr lang="en-US" sz="1600" b="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dirty="0"/>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1055261">
                <a:tc>
                  <a:txBody>
                    <a:bodyPr/>
                    <a:lstStyle/>
                    <a:p>
                      <a:r>
                        <a:rPr lang="en-AU" sz="1600" b="1" kern="1200" dirty="0" smtClean="0">
                          <a:solidFill>
                            <a:schemeClr val="dk1"/>
                          </a:solidFill>
                          <a:effectLst/>
                          <a:latin typeface="+mn-lt"/>
                          <a:ea typeface="+mn-ea"/>
                          <a:cs typeface="+mn-cs"/>
                        </a:rPr>
                        <a:t>Coda</a:t>
                      </a:r>
                      <a:endParaRPr lang="en-US" sz="1600" b="1" kern="1200" dirty="0">
                        <a:solidFill>
                          <a:schemeClr val="dk1"/>
                        </a:solidFill>
                        <a:effectLst/>
                        <a:latin typeface="+mn-lt"/>
                        <a:ea typeface="+mn-ea"/>
                        <a:cs typeface="+mn-cs"/>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CCFFCC"/>
                    </a:solidFill>
                  </a:tcPr>
                </a:tc>
                <a:tc>
                  <a:txBody>
                    <a:bodyPr/>
                    <a:lstStyle/>
                    <a:p>
                      <a:r>
                        <a:rPr lang="en-AU" sz="1600" b="0" i="1" kern="1200" dirty="0" smtClean="0">
                          <a:solidFill>
                            <a:schemeClr val="dk1"/>
                          </a:solidFill>
                          <a:effectLst/>
                          <a:latin typeface="+mn-lt"/>
                          <a:ea typeface="+mn-ea"/>
                          <a:cs typeface="+mn-cs"/>
                        </a:rPr>
                        <a:t>It matters little that this story was embellished in the retelling. What is significant is that it continued, months afterwards, to be a source of great amusement and had come to symbolize managerial incompetence. </a:t>
                      </a:r>
                      <a:endParaRPr lang="en-US" sz="1600" b="0" dirty="0"/>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rgbClr val="CCFFCC"/>
                    </a:solidFill>
                  </a:tcPr>
                </a:tc>
              </a:tr>
            </a:tbl>
          </a:graphicData>
        </a:graphic>
      </p:graphicFrame>
      <p:sp>
        <p:nvSpPr>
          <p:cNvPr id="5" name="TextBox 4"/>
          <p:cNvSpPr txBox="1"/>
          <p:nvPr/>
        </p:nvSpPr>
        <p:spPr>
          <a:xfrm>
            <a:off x="0" y="86929"/>
            <a:ext cx="8532405" cy="461665"/>
          </a:xfrm>
          <a:prstGeom prst="rect">
            <a:avLst/>
          </a:prstGeom>
          <a:noFill/>
        </p:spPr>
        <p:txBody>
          <a:bodyPr wrap="square" rtlCol="0">
            <a:spAutoFit/>
          </a:bodyPr>
          <a:lstStyle/>
          <a:p>
            <a:r>
              <a:rPr lang="en-AU" sz="2400" b="1" dirty="0"/>
              <a:t>t</a:t>
            </a:r>
            <a:r>
              <a:rPr lang="en-AU" sz="2400" b="1" dirty="0" smtClean="0"/>
              <a:t>o story as anecdote</a:t>
            </a:r>
            <a:r>
              <a:rPr lang="en-US" sz="2400" b="1" dirty="0" smtClean="0"/>
              <a:t> </a:t>
            </a:r>
            <a:endParaRPr lang="en-US" sz="2400" b="1" dirty="0"/>
          </a:p>
        </p:txBody>
      </p:sp>
    </p:spTree>
    <p:extLst>
      <p:ext uri="{BB962C8B-B14F-4D97-AF65-F5344CB8AC3E}">
        <p14:creationId xmlns:p14="http://schemas.microsoft.com/office/powerpoint/2010/main" val="286629914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520" y="823578"/>
            <a:ext cx="8077200" cy="2775008"/>
          </a:xfrm>
          <a:solidFill>
            <a:srgbClr val="CCFFCC"/>
          </a:solidFill>
          <a:ln>
            <a:solidFill>
              <a:schemeClr val="tx1"/>
            </a:solidFill>
          </a:ln>
        </p:spPr>
        <p:txBody>
          <a:bodyPr>
            <a:normAutofit fontScale="90000"/>
          </a:bodyPr>
          <a:lstStyle/>
          <a:p>
            <a:pPr algn="l"/>
            <a:r>
              <a:rPr lang="en-AU" sz="2000" b="1" dirty="0" smtClean="0">
                <a:solidFill>
                  <a:schemeClr val="dk1"/>
                </a:solidFill>
              </a:rPr>
              <a:t>Remarkable Event</a:t>
            </a:r>
            <a:br>
              <a:rPr lang="en-AU" sz="2000" b="1" dirty="0" smtClean="0">
                <a:solidFill>
                  <a:schemeClr val="dk1"/>
                </a:solidFill>
              </a:rPr>
            </a:br>
            <a:r>
              <a:rPr lang="en-AU" sz="2000" i="1" dirty="0" smtClean="0">
                <a:solidFill>
                  <a:schemeClr val="dk1"/>
                </a:solidFill>
              </a:rPr>
              <a:t>Two </a:t>
            </a:r>
            <a:r>
              <a:rPr lang="en-AU" sz="2000" i="1" dirty="0">
                <a:solidFill>
                  <a:schemeClr val="dk1"/>
                </a:solidFill>
              </a:rPr>
              <a:t>agents, Diane and Saul, described how, after the failure of this monitoring exercise, the manager continued to hover near the French team, clearly within earshot of agents’ conversations. Saul recollected that after a call had ended and the customer had hung up, he continued talking, pretending it was still live. He finished by saying, in French, ‘Thank you very much for calling. We will send someone round to kill your wife and family.’ </a:t>
            </a:r>
            <a:r>
              <a:rPr lang="en-AU" sz="2000" i="1" dirty="0" smtClean="0">
                <a:solidFill>
                  <a:schemeClr val="dk1"/>
                </a:solidFill>
              </a:rPr>
              <a:t/>
            </a:r>
            <a:br>
              <a:rPr lang="en-AU" sz="2000" i="1" dirty="0" smtClean="0">
                <a:solidFill>
                  <a:schemeClr val="dk1"/>
                </a:solidFill>
              </a:rPr>
            </a:br>
            <a:endParaRPr lang="en-US" sz="18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23</a:t>
            </a:fld>
            <a:endParaRPr lang="en-US" dirty="0"/>
          </a:p>
        </p:txBody>
      </p:sp>
      <p:sp>
        <p:nvSpPr>
          <p:cNvPr id="5" name="TextBox 4"/>
          <p:cNvSpPr txBox="1"/>
          <p:nvPr/>
        </p:nvSpPr>
        <p:spPr>
          <a:xfrm>
            <a:off x="515520" y="4097867"/>
            <a:ext cx="8399880" cy="707886"/>
          </a:xfrm>
          <a:prstGeom prst="rect">
            <a:avLst/>
          </a:prstGeom>
          <a:noFill/>
          <a:ln>
            <a:solidFill>
              <a:schemeClr val="tx1"/>
            </a:solidFill>
          </a:ln>
        </p:spPr>
        <p:txBody>
          <a:bodyPr wrap="square" rtlCol="0">
            <a:spAutoFit/>
          </a:bodyPr>
          <a:lstStyle/>
          <a:p>
            <a:r>
              <a:rPr lang="en-US" sz="2000" dirty="0" smtClean="0"/>
              <a:t>In this case it is a relayed Remarkable Event – the data collected including the sharing of an anecdote by staff in the call </a:t>
            </a:r>
            <a:r>
              <a:rPr lang="en-US" sz="2000" dirty="0" err="1" smtClean="0"/>
              <a:t>centre</a:t>
            </a:r>
            <a:endParaRPr lang="en-US" sz="2000" dirty="0"/>
          </a:p>
        </p:txBody>
      </p:sp>
      <p:sp>
        <p:nvSpPr>
          <p:cNvPr id="7" name="TextBox 6"/>
          <p:cNvSpPr txBox="1"/>
          <p:nvPr/>
        </p:nvSpPr>
        <p:spPr>
          <a:xfrm>
            <a:off x="159920" y="186267"/>
            <a:ext cx="8077200" cy="369332"/>
          </a:xfrm>
          <a:prstGeom prst="rect">
            <a:avLst/>
          </a:prstGeom>
          <a:noFill/>
        </p:spPr>
        <p:txBody>
          <a:bodyPr wrap="square" rtlCol="0">
            <a:spAutoFit/>
          </a:bodyPr>
          <a:lstStyle/>
          <a:p>
            <a:r>
              <a:rPr lang="en-US" b="1" dirty="0" smtClean="0"/>
              <a:t>Obligatory stages of the genre of anecdote:</a:t>
            </a:r>
            <a:endParaRPr lang="en-US" b="1" dirty="0"/>
          </a:p>
        </p:txBody>
      </p:sp>
    </p:spTree>
    <p:extLst>
      <p:ext uri="{BB962C8B-B14F-4D97-AF65-F5344CB8AC3E}">
        <p14:creationId xmlns:p14="http://schemas.microsoft.com/office/powerpoint/2010/main" val="1792711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920" y="1905684"/>
            <a:ext cx="8984080" cy="2413000"/>
          </a:xfrm>
        </p:spPr>
        <p:txBody>
          <a:bodyPr>
            <a:noAutofit/>
          </a:bodyPr>
          <a:lstStyle/>
          <a:p>
            <a:pPr marL="0" indent="0">
              <a:buNone/>
            </a:pPr>
            <a:r>
              <a:rPr lang="en-AU" sz="1800" b="1" i="1" dirty="0" smtClean="0"/>
              <a:t>Agents </a:t>
            </a:r>
            <a:r>
              <a:rPr lang="en-AU" sz="1800" b="1" i="1" dirty="0"/>
              <a:t>at adjacent workstations were scarcely able to contain their laughter</a:t>
            </a:r>
            <a:endParaRPr lang="en-US" sz="1800" dirty="0"/>
          </a:p>
          <a:p>
            <a:pPr marL="0" indent="0">
              <a:buNone/>
            </a:pPr>
            <a:r>
              <a:rPr lang="en-US" sz="1800" dirty="0" smtClean="0"/>
              <a:t>Traces </a:t>
            </a:r>
            <a:r>
              <a:rPr lang="en-US" sz="1800" dirty="0"/>
              <a:t>of colloquial register. But nonetheless abstracted from, </a:t>
            </a:r>
            <a:r>
              <a:rPr lang="en-US" sz="1800" dirty="0" smtClean="0"/>
              <a:t>e.g</a:t>
            </a:r>
            <a:r>
              <a:rPr lang="en-US" sz="1800" dirty="0"/>
              <a:t>.</a:t>
            </a:r>
            <a:r>
              <a:rPr lang="en-US" sz="1800" dirty="0" smtClean="0"/>
              <a:t>,</a:t>
            </a:r>
          </a:p>
          <a:p>
            <a:pPr marL="0" indent="0">
              <a:buNone/>
            </a:pPr>
            <a:r>
              <a:rPr lang="en-US" sz="1800" dirty="0" smtClean="0"/>
              <a:t> </a:t>
            </a:r>
            <a:r>
              <a:rPr lang="en-US" sz="1800" dirty="0"/>
              <a:t>‘</a:t>
            </a:r>
            <a:r>
              <a:rPr lang="en-US" sz="1800" i="1" dirty="0"/>
              <a:t>we could hardly stop ourselves from laughing</a:t>
            </a:r>
            <a:r>
              <a:rPr lang="en-US" sz="1800" dirty="0" smtClean="0"/>
              <a:t>’</a:t>
            </a:r>
          </a:p>
          <a:p>
            <a:pPr marL="0" indent="0">
              <a:buNone/>
            </a:pPr>
            <a:r>
              <a:rPr lang="en-AU" sz="1800" b="1" i="1" dirty="0" smtClean="0"/>
              <a:t>The </a:t>
            </a:r>
            <a:r>
              <a:rPr lang="en-AU" sz="1800" b="1" i="1" dirty="0"/>
              <a:t>manager’s humiliation was complete </a:t>
            </a:r>
            <a:endParaRPr lang="en-US" sz="1800" dirty="0"/>
          </a:p>
          <a:p>
            <a:pPr marL="0" indent="0">
              <a:buNone/>
            </a:pPr>
            <a:r>
              <a:rPr lang="en-US" sz="1800" dirty="0" smtClean="0"/>
              <a:t>Extending </a:t>
            </a:r>
            <a:r>
              <a:rPr lang="en-US" sz="1800" dirty="0"/>
              <a:t>and amplifying the reaction (‘complete’) and</a:t>
            </a:r>
            <a:r>
              <a:rPr lang="en-AU" sz="1800" dirty="0"/>
              <a:t> further </a:t>
            </a:r>
            <a:r>
              <a:rPr lang="en-US" sz="1800" dirty="0"/>
              <a:t>abstraction from the original telling.</a:t>
            </a:r>
          </a:p>
          <a:p>
            <a:pPr>
              <a:buNone/>
            </a:pPr>
            <a:endParaRPr lang="en-US" sz="1800" dirty="0" smtClean="0">
              <a:latin typeface="Calibri"/>
              <a:cs typeface="Calibri"/>
            </a:endParaRPr>
          </a:p>
        </p:txBody>
      </p:sp>
      <p:sp>
        <p:nvSpPr>
          <p:cNvPr id="4" name="Slide Number Placeholder 3"/>
          <p:cNvSpPr>
            <a:spLocks noGrp="1"/>
          </p:cNvSpPr>
          <p:nvPr>
            <p:ph type="sldNum" sz="quarter" idx="12"/>
          </p:nvPr>
        </p:nvSpPr>
        <p:spPr/>
        <p:txBody>
          <a:bodyPr/>
          <a:lstStyle/>
          <a:p>
            <a:fld id="{33D6E5A2-EC83-451F-A719-9AC1370DD5CF}" type="slidenum">
              <a:rPr lang="en-US" smtClean="0"/>
              <a:pPr/>
              <a:t>24</a:t>
            </a:fld>
            <a:endParaRPr lang="en-US" dirty="0"/>
          </a:p>
        </p:txBody>
      </p:sp>
      <p:sp>
        <p:nvSpPr>
          <p:cNvPr id="5" name="TextBox 4"/>
          <p:cNvSpPr txBox="1"/>
          <p:nvPr/>
        </p:nvSpPr>
        <p:spPr>
          <a:xfrm>
            <a:off x="159920" y="4826490"/>
            <a:ext cx="8325096" cy="1569660"/>
          </a:xfrm>
          <a:prstGeom prst="rect">
            <a:avLst/>
          </a:prstGeom>
          <a:noFill/>
          <a:ln>
            <a:solidFill>
              <a:schemeClr val="tx1"/>
            </a:solidFill>
          </a:ln>
        </p:spPr>
        <p:txBody>
          <a:bodyPr wrap="square" rtlCol="0">
            <a:spAutoFit/>
          </a:bodyPr>
          <a:lstStyle/>
          <a:p>
            <a:r>
              <a:rPr lang="en-US" sz="1600" dirty="0" smtClean="0"/>
              <a:t>As </a:t>
            </a:r>
            <a:r>
              <a:rPr lang="en-US" sz="1600" dirty="0"/>
              <a:t>readers we may well join in this emotional reaction to the extra-ordinary </a:t>
            </a:r>
            <a:r>
              <a:rPr lang="en-US" sz="1600" dirty="0" smtClean="0"/>
              <a:t>events.  But the </a:t>
            </a:r>
            <a:r>
              <a:rPr lang="en-US" sz="1600" dirty="0"/>
              <a:t>retelling of the remarkable events is no longer for the purposes of affiliating with workmates …</a:t>
            </a:r>
          </a:p>
          <a:p>
            <a:endParaRPr lang="en-US" sz="1600" dirty="0" smtClean="0"/>
          </a:p>
          <a:p>
            <a:r>
              <a:rPr lang="en-US" sz="1600" dirty="0" smtClean="0"/>
              <a:t>This </a:t>
            </a:r>
            <a:r>
              <a:rPr lang="en-US" sz="1600" dirty="0"/>
              <a:t>account is recast from the call </a:t>
            </a:r>
            <a:r>
              <a:rPr lang="en-US" sz="1600" dirty="0" err="1"/>
              <a:t>centre</a:t>
            </a:r>
            <a:r>
              <a:rPr lang="en-US" sz="1600" dirty="0"/>
              <a:t> into the research article for a purpose other than our </a:t>
            </a:r>
            <a:r>
              <a:rPr lang="en-US" sz="1600" dirty="0" smtClean="0"/>
              <a:t>amusement – it is told to make an academic point! </a:t>
            </a:r>
            <a:endParaRPr lang="en-US" sz="1600" dirty="0"/>
          </a:p>
        </p:txBody>
      </p:sp>
      <p:sp>
        <p:nvSpPr>
          <p:cNvPr id="6" name="TextBox 5"/>
          <p:cNvSpPr txBox="1"/>
          <p:nvPr/>
        </p:nvSpPr>
        <p:spPr>
          <a:xfrm>
            <a:off x="159920" y="186267"/>
            <a:ext cx="8077200" cy="369332"/>
          </a:xfrm>
          <a:prstGeom prst="rect">
            <a:avLst/>
          </a:prstGeom>
          <a:noFill/>
        </p:spPr>
        <p:txBody>
          <a:bodyPr wrap="square" rtlCol="0">
            <a:spAutoFit/>
          </a:bodyPr>
          <a:lstStyle/>
          <a:p>
            <a:r>
              <a:rPr lang="en-US" b="1" dirty="0" smtClean="0"/>
              <a:t>Obligatory stages of the genre of anecdote:</a:t>
            </a:r>
            <a:endParaRPr lang="en-US" b="1" dirty="0"/>
          </a:p>
        </p:txBody>
      </p:sp>
      <p:sp>
        <p:nvSpPr>
          <p:cNvPr id="7" name="TextBox 6"/>
          <p:cNvSpPr txBox="1"/>
          <p:nvPr/>
        </p:nvSpPr>
        <p:spPr>
          <a:xfrm>
            <a:off x="159920" y="705355"/>
            <a:ext cx="8629974" cy="1200329"/>
          </a:xfrm>
          <a:prstGeom prst="rect">
            <a:avLst/>
          </a:prstGeom>
          <a:solidFill>
            <a:srgbClr val="CCFFCC"/>
          </a:solidFill>
          <a:ln>
            <a:solidFill>
              <a:srgbClr val="000000"/>
            </a:solidFill>
          </a:ln>
        </p:spPr>
        <p:txBody>
          <a:bodyPr wrap="square" rtlCol="0">
            <a:spAutoFit/>
          </a:bodyPr>
          <a:lstStyle/>
          <a:p>
            <a:pPr lvl="1"/>
            <a:r>
              <a:rPr lang="en-AU" b="1" dirty="0"/>
              <a:t>Reaction</a:t>
            </a:r>
            <a:r>
              <a:rPr lang="en-US" b="1" dirty="0"/>
              <a:t/>
            </a:r>
            <a:br>
              <a:rPr lang="en-US" b="1" dirty="0"/>
            </a:br>
            <a:r>
              <a:rPr lang="en-US" b="1" dirty="0"/>
              <a:t>“</a:t>
            </a:r>
            <a:r>
              <a:rPr lang="en-AU" i="1" dirty="0"/>
              <a:t>Agents at adjacent workstations were scarcely able to contain their laughter. </a:t>
            </a:r>
            <a:br>
              <a:rPr lang="en-AU" i="1" dirty="0"/>
            </a:br>
            <a:r>
              <a:rPr lang="en-AU" i="1" dirty="0"/>
              <a:t>The manager’s humiliation was complete ….</a:t>
            </a:r>
            <a:r>
              <a:rPr lang="en-US" dirty="0"/>
              <a:t>”</a:t>
            </a:r>
          </a:p>
        </p:txBody>
      </p:sp>
    </p:spTree>
    <p:extLst>
      <p:ext uri="{BB962C8B-B14F-4D97-AF65-F5344CB8AC3E}">
        <p14:creationId xmlns:p14="http://schemas.microsoft.com/office/powerpoint/2010/main" val="4089628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598121"/>
            <a:ext cx="8348133" cy="2770679"/>
          </a:xfrm>
        </p:spPr>
        <p:txBody>
          <a:bodyPr>
            <a:normAutofit/>
          </a:bodyPr>
          <a:lstStyle/>
          <a:p>
            <a:pPr>
              <a:buNone/>
            </a:pPr>
            <a:r>
              <a:rPr lang="en-US" dirty="0" smtClean="0"/>
              <a:t>	The response stage (Reaction / Interpretation / Comment) provides a location in the story telling  for the academic researcher to instantiate the point, </a:t>
            </a:r>
          </a:p>
          <a:p>
            <a:pPr>
              <a:buNone/>
            </a:pPr>
            <a:r>
              <a:rPr lang="en-US" dirty="0" smtClean="0"/>
              <a:t>	and in the process to ‘elevate’ events from their significance in one world to a different significance in different world. </a:t>
            </a:r>
            <a:endParaRPr lang="en-AU" dirty="0" smtClean="0"/>
          </a:p>
          <a:p>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25</a:t>
            </a:fld>
            <a:endParaRPr lang="en-US" dirty="0"/>
          </a:p>
        </p:txBody>
      </p:sp>
    </p:spTree>
    <p:extLst>
      <p:ext uri="{BB962C8B-B14F-4D97-AF65-F5344CB8AC3E}">
        <p14:creationId xmlns:p14="http://schemas.microsoft.com/office/powerpoint/2010/main" val="951954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932" y="1608667"/>
            <a:ext cx="8077200" cy="2319866"/>
          </a:xfrm>
        </p:spPr>
        <p:txBody>
          <a:bodyPr>
            <a:normAutofit fontScale="92500" lnSpcReduction="10000"/>
          </a:bodyPr>
          <a:lstStyle/>
          <a:p>
            <a:pPr>
              <a:buNone/>
            </a:pPr>
            <a:r>
              <a:rPr lang="en-US" sz="3600" dirty="0" smtClean="0"/>
              <a:t>	</a:t>
            </a:r>
            <a:r>
              <a:rPr lang="en-US" dirty="0" smtClean="0"/>
              <a:t>The </a:t>
            </a:r>
            <a:r>
              <a:rPr lang="en-US" b="1" dirty="0" smtClean="0">
                <a:solidFill>
                  <a:srgbClr val="008000"/>
                </a:solidFill>
              </a:rPr>
              <a:t>Remarkable Event </a:t>
            </a:r>
            <a:r>
              <a:rPr lang="en-US" dirty="0" smtClean="0"/>
              <a:t>and the </a:t>
            </a:r>
            <a:r>
              <a:rPr lang="en-US" b="1" dirty="0" smtClean="0">
                <a:solidFill>
                  <a:srgbClr val="008000"/>
                </a:solidFill>
              </a:rPr>
              <a:t>Reaction</a:t>
            </a:r>
            <a:r>
              <a:rPr lang="en-US" dirty="0" smtClean="0"/>
              <a:t> are obligatory stages of an anecdote, but writers can also take up other optional stages, in this case:</a:t>
            </a:r>
          </a:p>
          <a:p>
            <a:pPr>
              <a:buNone/>
            </a:pPr>
            <a:r>
              <a:rPr lang="en-US" sz="2400" b="1" dirty="0">
                <a:solidFill>
                  <a:srgbClr val="008000"/>
                </a:solidFill>
              </a:rPr>
              <a:t>	</a:t>
            </a:r>
            <a:r>
              <a:rPr lang="en-US" sz="2400" b="1" dirty="0" smtClean="0">
                <a:solidFill>
                  <a:srgbClr val="008000"/>
                </a:solidFill>
              </a:rPr>
              <a:t>Abstract</a:t>
            </a:r>
            <a:endParaRPr lang="en-US" b="1" dirty="0">
              <a:solidFill>
                <a:srgbClr val="008000"/>
              </a:solidFill>
            </a:endParaRPr>
          </a:p>
          <a:p>
            <a:pPr>
              <a:buNone/>
            </a:pPr>
            <a:r>
              <a:rPr lang="en-US" sz="2400" b="1" dirty="0" smtClean="0">
                <a:solidFill>
                  <a:srgbClr val="008000"/>
                </a:solidFill>
              </a:rPr>
              <a:t>	Coda </a:t>
            </a:r>
          </a:p>
          <a:p>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26</a:t>
            </a:fld>
            <a:endParaRPr lang="en-US" dirty="0"/>
          </a:p>
        </p:txBody>
      </p:sp>
    </p:spTree>
    <p:extLst>
      <p:ext uri="{BB962C8B-B14F-4D97-AF65-F5344CB8AC3E}">
        <p14:creationId xmlns:p14="http://schemas.microsoft.com/office/powerpoint/2010/main" val="428409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585" y="643889"/>
            <a:ext cx="8221134" cy="2554545"/>
          </a:xfrm>
          <a:prstGeom prst="rect">
            <a:avLst/>
          </a:prstGeom>
          <a:solidFill>
            <a:srgbClr val="CCFFCC"/>
          </a:solidFill>
          <a:ln>
            <a:solidFill>
              <a:srgbClr val="000000"/>
            </a:solidFill>
          </a:ln>
        </p:spPr>
        <p:txBody>
          <a:bodyPr wrap="square" rtlCol="0">
            <a:spAutoFit/>
          </a:bodyPr>
          <a:lstStyle/>
          <a:p>
            <a:r>
              <a:rPr lang="en-AU" sz="2000" b="1" dirty="0" smtClean="0"/>
              <a:t>Abstract</a:t>
            </a:r>
          </a:p>
          <a:p>
            <a:pPr lvl="1"/>
            <a:r>
              <a:rPr lang="en-AU" sz="2000" i="1" dirty="0" smtClean="0">
                <a:solidFill>
                  <a:srgbClr val="000000"/>
                </a:solidFill>
              </a:rPr>
              <a:t>On one celebrated occasion, the manager sat beside an agent in order to monitor calls, asking him to translate customer queries and his responses. Months later the memory of this farcical incident induced wholesale derision of both the hapless manager and the company (Observation, 19 March 2000).</a:t>
            </a:r>
          </a:p>
          <a:p>
            <a:pPr lvl="1"/>
            <a:r>
              <a:rPr lang="en-AU" sz="2000" i="1" dirty="0" smtClean="0">
                <a:solidFill>
                  <a:srgbClr val="000000"/>
                </a:solidFill>
              </a:rPr>
              <a:t> </a:t>
            </a:r>
            <a:endParaRPr lang="en-US" sz="2000" dirty="0">
              <a:solidFill>
                <a:srgbClr val="000000"/>
              </a:solidFill>
            </a:endParaRPr>
          </a:p>
        </p:txBody>
      </p:sp>
      <p:sp>
        <p:nvSpPr>
          <p:cNvPr id="5" name="TextBox 4"/>
          <p:cNvSpPr txBox="1"/>
          <p:nvPr/>
        </p:nvSpPr>
        <p:spPr>
          <a:xfrm>
            <a:off x="356147" y="3340065"/>
            <a:ext cx="8433747" cy="1938992"/>
          </a:xfrm>
          <a:prstGeom prst="rect">
            <a:avLst/>
          </a:prstGeom>
          <a:noFill/>
        </p:spPr>
        <p:txBody>
          <a:bodyPr wrap="square" rtlCol="0">
            <a:spAutoFit/>
          </a:bodyPr>
          <a:lstStyle/>
          <a:p>
            <a:pPr>
              <a:buNone/>
            </a:pPr>
            <a:r>
              <a:rPr lang="en-AU" sz="2000" b="1" dirty="0" smtClean="0"/>
              <a:t>Abstract</a:t>
            </a:r>
            <a:r>
              <a:rPr lang="en-AU" sz="2000" dirty="0" smtClean="0"/>
              <a:t>: a previewing summary account of an event. </a:t>
            </a:r>
          </a:p>
          <a:p>
            <a:pPr>
              <a:buNone/>
            </a:pPr>
            <a:endParaRPr lang="en-AU" sz="2000" dirty="0" smtClean="0"/>
          </a:p>
          <a:p>
            <a:pPr>
              <a:buNone/>
            </a:pPr>
            <a:r>
              <a:rPr lang="en-AU" sz="2000" dirty="0" smtClean="0"/>
              <a:t>Where does it do this work? </a:t>
            </a:r>
          </a:p>
          <a:p>
            <a:pPr>
              <a:buNone/>
            </a:pPr>
            <a:endParaRPr lang="en-AU" sz="2000" dirty="0"/>
          </a:p>
          <a:p>
            <a:pPr>
              <a:buNone/>
            </a:pPr>
            <a:r>
              <a:rPr lang="en-AU" sz="2000" dirty="0" smtClean="0"/>
              <a:t>What about this insertion?  </a:t>
            </a:r>
            <a:r>
              <a:rPr lang="en-AU" sz="2000" b="1" i="1" dirty="0" smtClean="0">
                <a:solidFill>
                  <a:srgbClr val="008000"/>
                </a:solidFill>
              </a:rPr>
              <a:t>(</a:t>
            </a:r>
            <a:r>
              <a:rPr lang="en-AU" sz="2000" b="1" i="1" dirty="0">
                <a:solidFill>
                  <a:srgbClr val="008000"/>
                </a:solidFill>
              </a:rPr>
              <a:t>Observation, 19 March 2000</a:t>
            </a:r>
            <a:r>
              <a:rPr lang="en-AU" sz="2000" b="1" dirty="0" smtClean="0">
                <a:solidFill>
                  <a:srgbClr val="008000"/>
                </a:solidFill>
              </a:rPr>
              <a:t>)</a:t>
            </a:r>
            <a:r>
              <a:rPr lang="en-AU" sz="2000" dirty="0" smtClean="0"/>
              <a:t>? What is implied? </a:t>
            </a:r>
            <a:endParaRPr lang="en-AU" sz="20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27</a:t>
            </a:fld>
            <a:endParaRPr lang="en-US" dirty="0"/>
          </a:p>
        </p:txBody>
      </p:sp>
      <p:sp>
        <p:nvSpPr>
          <p:cNvPr id="8" name="TextBox 7"/>
          <p:cNvSpPr txBox="1"/>
          <p:nvPr/>
        </p:nvSpPr>
        <p:spPr>
          <a:xfrm>
            <a:off x="253052" y="184666"/>
            <a:ext cx="8077200" cy="369332"/>
          </a:xfrm>
          <a:prstGeom prst="rect">
            <a:avLst/>
          </a:prstGeom>
          <a:noFill/>
        </p:spPr>
        <p:txBody>
          <a:bodyPr wrap="square" rtlCol="0">
            <a:spAutoFit/>
          </a:bodyPr>
          <a:lstStyle/>
          <a:p>
            <a:r>
              <a:rPr lang="en-US" b="1" dirty="0" smtClean="0"/>
              <a:t>Optional stages of anecdote:</a:t>
            </a:r>
            <a:endParaRPr lang="en-US" b="1" dirty="0"/>
          </a:p>
        </p:txBody>
      </p:sp>
    </p:spTree>
    <p:extLst>
      <p:ext uri="{BB962C8B-B14F-4D97-AF65-F5344CB8AC3E}">
        <p14:creationId xmlns:p14="http://schemas.microsoft.com/office/powerpoint/2010/main" val="3947593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585" y="643889"/>
            <a:ext cx="8221134" cy="2554545"/>
          </a:xfrm>
          <a:prstGeom prst="rect">
            <a:avLst/>
          </a:prstGeom>
          <a:solidFill>
            <a:srgbClr val="CCFFCC"/>
          </a:solidFill>
          <a:ln>
            <a:solidFill>
              <a:srgbClr val="000000"/>
            </a:solidFill>
          </a:ln>
        </p:spPr>
        <p:txBody>
          <a:bodyPr wrap="square" rtlCol="0">
            <a:spAutoFit/>
          </a:bodyPr>
          <a:lstStyle/>
          <a:p>
            <a:r>
              <a:rPr lang="en-AU" sz="2000" b="1" dirty="0" smtClean="0"/>
              <a:t>Abstract</a:t>
            </a:r>
          </a:p>
          <a:p>
            <a:pPr lvl="1"/>
            <a:r>
              <a:rPr lang="en-AU" sz="2000" i="1" dirty="0" smtClean="0">
                <a:solidFill>
                  <a:srgbClr val="000000"/>
                </a:solidFill>
              </a:rPr>
              <a:t>On one celebrated occasion, the manager sat beside an agent in order to monitor calls, asking him to translate customer queries and his responses. Months later the memory of this farcical incident induced wholesale derision of both the hapless manager and the company (Observation, 19 March 2000). </a:t>
            </a:r>
          </a:p>
          <a:p>
            <a:pPr lvl="1"/>
            <a:endParaRPr lang="en-US" sz="2000" dirty="0">
              <a:solidFill>
                <a:srgbClr val="000000"/>
              </a:solidFill>
            </a:endParaRPr>
          </a:p>
        </p:txBody>
      </p:sp>
      <p:sp>
        <p:nvSpPr>
          <p:cNvPr id="5" name="TextBox 4"/>
          <p:cNvSpPr txBox="1"/>
          <p:nvPr/>
        </p:nvSpPr>
        <p:spPr>
          <a:xfrm>
            <a:off x="356147" y="3198434"/>
            <a:ext cx="8433747" cy="3477875"/>
          </a:xfrm>
          <a:prstGeom prst="rect">
            <a:avLst/>
          </a:prstGeom>
          <a:noFill/>
        </p:spPr>
        <p:txBody>
          <a:bodyPr wrap="square" rtlCol="0">
            <a:spAutoFit/>
          </a:bodyPr>
          <a:lstStyle/>
          <a:p>
            <a:pPr>
              <a:buNone/>
            </a:pPr>
            <a:r>
              <a:rPr lang="en-AU" sz="2000" b="1" dirty="0" smtClean="0"/>
              <a:t>Abstract</a:t>
            </a:r>
            <a:r>
              <a:rPr lang="en-AU" sz="2000" dirty="0" smtClean="0"/>
              <a:t> </a:t>
            </a:r>
          </a:p>
          <a:p>
            <a:pPr marL="285750" indent="-285750">
              <a:buFont typeface="Arial"/>
              <a:buChar char="•"/>
            </a:pPr>
            <a:r>
              <a:rPr lang="en-AU" dirty="0" smtClean="0"/>
              <a:t>Previewing events in encapsulating abstractions - </a:t>
            </a:r>
            <a:r>
              <a:rPr lang="en-AU" b="1" i="1" dirty="0" smtClean="0">
                <a:solidFill>
                  <a:srgbClr val="008000"/>
                </a:solidFill>
              </a:rPr>
              <a:t>occasion</a:t>
            </a:r>
            <a:r>
              <a:rPr lang="en-AU" dirty="0" smtClean="0">
                <a:solidFill>
                  <a:srgbClr val="008000"/>
                </a:solidFill>
              </a:rPr>
              <a:t> </a:t>
            </a:r>
            <a:r>
              <a:rPr lang="en-AU" dirty="0" smtClean="0"/>
              <a:t>and </a:t>
            </a:r>
            <a:r>
              <a:rPr lang="en-AU" b="1" i="1" dirty="0" smtClean="0">
                <a:solidFill>
                  <a:srgbClr val="008000"/>
                </a:solidFill>
              </a:rPr>
              <a:t>incident</a:t>
            </a:r>
            <a:r>
              <a:rPr lang="en-AU" dirty="0" smtClean="0"/>
              <a:t>. </a:t>
            </a:r>
          </a:p>
          <a:p>
            <a:pPr marL="285750" indent="-285750">
              <a:buFont typeface="Arial"/>
              <a:buChar char="•"/>
            </a:pPr>
            <a:r>
              <a:rPr lang="en-AU" dirty="0"/>
              <a:t>P</a:t>
            </a:r>
            <a:r>
              <a:rPr lang="en-AU" dirty="0" smtClean="0"/>
              <a:t>riming us for remarkable-ness in: </a:t>
            </a:r>
            <a:r>
              <a:rPr lang="en-AU" b="1" i="1" dirty="0" smtClean="0">
                <a:solidFill>
                  <a:srgbClr val="008000"/>
                </a:solidFill>
              </a:rPr>
              <a:t>celebrated</a:t>
            </a:r>
            <a:r>
              <a:rPr lang="en-AU" dirty="0" smtClean="0">
                <a:solidFill>
                  <a:srgbClr val="008000"/>
                </a:solidFill>
              </a:rPr>
              <a:t> </a:t>
            </a:r>
            <a:r>
              <a:rPr lang="en-AU" dirty="0" smtClean="0"/>
              <a:t>	and </a:t>
            </a:r>
            <a:r>
              <a:rPr lang="en-AU" b="1" i="1" dirty="0" smtClean="0">
                <a:solidFill>
                  <a:srgbClr val="008000"/>
                </a:solidFill>
              </a:rPr>
              <a:t>farcical</a:t>
            </a:r>
            <a:r>
              <a:rPr lang="en-AU" i="1" dirty="0" smtClean="0"/>
              <a:t>.</a:t>
            </a:r>
            <a:r>
              <a:rPr lang="en-AU" dirty="0" smtClean="0"/>
              <a:t> </a:t>
            </a:r>
          </a:p>
          <a:p>
            <a:endParaRPr lang="en-AU" dirty="0" smtClean="0"/>
          </a:p>
          <a:p>
            <a:r>
              <a:rPr lang="en-AU" b="1" i="1" dirty="0" smtClean="0">
                <a:solidFill>
                  <a:srgbClr val="008000"/>
                </a:solidFill>
              </a:rPr>
              <a:t>(</a:t>
            </a:r>
            <a:r>
              <a:rPr lang="en-AU" b="1" i="1" dirty="0">
                <a:solidFill>
                  <a:srgbClr val="008000"/>
                </a:solidFill>
              </a:rPr>
              <a:t>Observation, 19 March 2000</a:t>
            </a:r>
            <a:r>
              <a:rPr lang="en-AU" b="1" dirty="0">
                <a:solidFill>
                  <a:srgbClr val="008000"/>
                </a:solidFill>
              </a:rPr>
              <a:t>)</a:t>
            </a:r>
            <a:r>
              <a:rPr lang="en-AU" dirty="0"/>
              <a:t> </a:t>
            </a:r>
            <a:endParaRPr lang="en-AU" dirty="0" smtClean="0"/>
          </a:p>
          <a:p>
            <a:pPr marL="342900" indent="-342900">
              <a:buFont typeface="Arial"/>
              <a:buChar char="•"/>
            </a:pPr>
            <a:r>
              <a:rPr lang="en-AU" dirty="0"/>
              <a:t>R</a:t>
            </a:r>
            <a:r>
              <a:rPr lang="en-AU" dirty="0" smtClean="0"/>
              <a:t>eferences </a:t>
            </a:r>
            <a:r>
              <a:rPr lang="en-AU" dirty="0"/>
              <a:t>the ethnographic method of observation and suggests a larger data set of accumulated observations over time.  </a:t>
            </a:r>
            <a:endParaRPr lang="en-AU" dirty="0" smtClean="0"/>
          </a:p>
          <a:p>
            <a:pPr marL="342900" indent="-342900">
              <a:buFont typeface="Arial"/>
              <a:buChar char="•"/>
            </a:pPr>
            <a:r>
              <a:rPr lang="en-AU" dirty="0"/>
              <a:t>H</a:t>
            </a:r>
            <a:r>
              <a:rPr lang="en-AU" dirty="0" smtClean="0"/>
              <a:t>ints </a:t>
            </a:r>
            <a:r>
              <a:rPr lang="en-AU" dirty="0"/>
              <a:t>at the accumulation of multiple instances of observation as supporting evidence – potentially strengthening knowledge claims. </a:t>
            </a:r>
          </a:p>
          <a:p>
            <a:pPr marL="342900" indent="-342900">
              <a:buFont typeface="Arial"/>
              <a:buChar char="•"/>
            </a:pPr>
            <a:r>
              <a:rPr lang="en-AU" dirty="0"/>
              <a:t>The Abstract sets the story up as contributing to an accumulating body of data</a:t>
            </a:r>
            <a:r>
              <a:rPr lang="en-AU" dirty="0" smtClean="0"/>
              <a:t>.</a:t>
            </a:r>
            <a:endParaRPr lang="en-AU"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28</a:t>
            </a:fld>
            <a:endParaRPr lang="en-US" dirty="0"/>
          </a:p>
        </p:txBody>
      </p:sp>
      <p:sp>
        <p:nvSpPr>
          <p:cNvPr id="8" name="TextBox 7"/>
          <p:cNvSpPr txBox="1"/>
          <p:nvPr/>
        </p:nvSpPr>
        <p:spPr>
          <a:xfrm>
            <a:off x="253052" y="184666"/>
            <a:ext cx="8077200" cy="369332"/>
          </a:xfrm>
          <a:prstGeom prst="rect">
            <a:avLst/>
          </a:prstGeom>
          <a:noFill/>
        </p:spPr>
        <p:txBody>
          <a:bodyPr wrap="square" rtlCol="0">
            <a:spAutoFit/>
          </a:bodyPr>
          <a:lstStyle/>
          <a:p>
            <a:r>
              <a:rPr lang="en-US" b="1" dirty="0" smtClean="0"/>
              <a:t>Optional stages of anecdote:</a:t>
            </a:r>
            <a:endParaRPr lang="en-US" b="1" dirty="0"/>
          </a:p>
        </p:txBody>
      </p:sp>
    </p:spTree>
    <p:extLst>
      <p:ext uri="{BB962C8B-B14F-4D97-AF65-F5344CB8AC3E}">
        <p14:creationId xmlns:p14="http://schemas.microsoft.com/office/powerpoint/2010/main" val="1986993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585" y="220555"/>
            <a:ext cx="8221134" cy="2554545"/>
          </a:xfrm>
          <a:prstGeom prst="rect">
            <a:avLst/>
          </a:prstGeom>
          <a:solidFill>
            <a:srgbClr val="CCFFCC"/>
          </a:solidFill>
          <a:ln>
            <a:solidFill>
              <a:srgbClr val="000000"/>
            </a:solidFill>
          </a:ln>
        </p:spPr>
        <p:txBody>
          <a:bodyPr wrap="square" rtlCol="0">
            <a:spAutoFit/>
          </a:bodyPr>
          <a:lstStyle/>
          <a:p>
            <a:r>
              <a:rPr lang="en-AU" sz="2000" b="1" dirty="0" smtClean="0"/>
              <a:t>Abstract</a:t>
            </a:r>
          </a:p>
          <a:p>
            <a:pPr lvl="1"/>
            <a:r>
              <a:rPr lang="en-AU" sz="2000" i="1" dirty="0" smtClean="0">
                <a:solidFill>
                  <a:srgbClr val="000000"/>
                </a:solidFill>
              </a:rPr>
              <a:t>On one celebrated occasion, the manager sat beside an agent in order to monitor calls, asking him to translate customer queries and his responses. Months later the memory of this farcical incident induced wholesale derision of both the hapless manager and the company (Observation, 19 March 2000).</a:t>
            </a:r>
          </a:p>
          <a:p>
            <a:pPr lvl="1"/>
            <a:r>
              <a:rPr lang="en-AU" sz="2000" i="1" dirty="0" smtClean="0">
                <a:solidFill>
                  <a:srgbClr val="000000"/>
                </a:solidFill>
              </a:rPr>
              <a:t> </a:t>
            </a:r>
            <a:endParaRPr lang="en-US" sz="2000" dirty="0">
              <a:solidFill>
                <a:srgbClr val="000000"/>
              </a:solidFill>
            </a:endParaRPr>
          </a:p>
        </p:txBody>
      </p:sp>
      <p:sp>
        <p:nvSpPr>
          <p:cNvPr id="2" name="Slide Number Placeholder 1"/>
          <p:cNvSpPr>
            <a:spLocks noGrp="1"/>
          </p:cNvSpPr>
          <p:nvPr>
            <p:ph type="sldNum" sz="quarter" idx="12"/>
          </p:nvPr>
        </p:nvSpPr>
        <p:spPr/>
        <p:txBody>
          <a:bodyPr/>
          <a:lstStyle/>
          <a:p>
            <a:fld id="{33D6E5A2-EC83-451F-A719-9AC1370DD5CF}" type="slidenum">
              <a:rPr lang="en-US" smtClean="0"/>
              <a:pPr/>
              <a:t>29</a:t>
            </a:fld>
            <a:endParaRPr lang="en-US" dirty="0"/>
          </a:p>
        </p:txBody>
      </p:sp>
      <p:sp>
        <p:nvSpPr>
          <p:cNvPr id="6" name="TextBox 5"/>
          <p:cNvSpPr txBox="1"/>
          <p:nvPr/>
        </p:nvSpPr>
        <p:spPr>
          <a:xfrm>
            <a:off x="371585" y="3076677"/>
            <a:ext cx="8221135" cy="1015663"/>
          </a:xfrm>
          <a:prstGeom prst="rect">
            <a:avLst/>
          </a:prstGeom>
          <a:noFill/>
        </p:spPr>
        <p:txBody>
          <a:bodyPr wrap="square" rtlCol="0">
            <a:spAutoFit/>
          </a:bodyPr>
          <a:lstStyle/>
          <a:p>
            <a:r>
              <a:rPr lang="en-AU" sz="2000" dirty="0" smtClean="0"/>
              <a:t>A</a:t>
            </a:r>
            <a:r>
              <a:rPr lang="en-AU" sz="2000" b="1" dirty="0" smtClean="0"/>
              <a:t> marginal stage</a:t>
            </a:r>
            <a:r>
              <a:rPr lang="en-AU" sz="2000" dirty="0" smtClean="0"/>
              <a:t>, such as the optional</a:t>
            </a:r>
            <a:r>
              <a:rPr lang="en-AU" sz="2000" b="1" dirty="0" smtClean="0"/>
              <a:t>  Abstract</a:t>
            </a:r>
            <a:r>
              <a:rPr lang="en-AU" sz="2000" dirty="0" smtClean="0"/>
              <a:t> is an important site for integrating the genre into the academic paper. </a:t>
            </a:r>
          </a:p>
          <a:p>
            <a:endParaRPr lang="en-AU" sz="2000" dirty="0" smtClean="0"/>
          </a:p>
        </p:txBody>
      </p:sp>
    </p:spTree>
    <p:extLst>
      <p:ext uri="{BB962C8B-B14F-4D97-AF65-F5344CB8AC3E}">
        <p14:creationId xmlns:p14="http://schemas.microsoft.com/office/powerpoint/2010/main" val="22203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rdener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20" y="465667"/>
            <a:ext cx="3196960" cy="2379133"/>
          </a:xfrm>
          <a:prstGeom prst="rect">
            <a:avLst/>
          </a:prstGeom>
        </p:spPr>
      </p:pic>
      <p:pic>
        <p:nvPicPr>
          <p:cNvPr id="4" name="Picture 3" descr="scientists at work.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20" y="3874976"/>
            <a:ext cx="3351079" cy="2239346"/>
          </a:xfrm>
          <a:prstGeom prst="rect">
            <a:avLst/>
          </a:prstGeom>
        </p:spPr>
      </p:pic>
      <p:pic>
        <p:nvPicPr>
          <p:cNvPr id="2" name="Picture 1" descr="32118-425x282-Academic_writing-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0265" y="2154766"/>
            <a:ext cx="3666405" cy="2658532"/>
          </a:xfrm>
          <a:prstGeom prst="rect">
            <a:avLst/>
          </a:prstGeom>
        </p:spPr>
      </p:pic>
      <p:pic>
        <p:nvPicPr>
          <p:cNvPr id="6" name="Picture 5" descr="Journal cover 3.tiff"/>
          <p:cNvPicPr>
            <a:picLocks noChangeAspect="1"/>
          </p:cNvPicPr>
          <p:nvPr/>
        </p:nvPicPr>
        <p:blipFill rotWithShape="1">
          <a:blip r:embed="rId6">
            <a:extLst>
              <a:ext uri="{28A0092B-C50C-407E-A947-70E740481C1C}">
                <a14:useLocalDpi xmlns:a14="http://schemas.microsoft.com/office/drawing/2010/main" val="0"/>
              </a:ext>
            </a:extLst>
          </a:blip>
          <a:srcRect t="9749"/>
          <a:stretch/>
        </p:blipFill>
        <p:spPr>
          <a:xfrm>
            <a:off x="6358803" y="169333"/>
            <a:ext cx="2361863" cy="3160997"/>
          </a:xfrm>
          <a:prstGeom prst="rect">
            <a:avLst/>
          </a:prstGeom>
        </p:spPr>
      </p:pic>
      <p:pic>
        <p:nvPicPr>
          <p:cNvPr id="7" name="Picture 6" descr="Journal cover 1.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8803" y="3572930"/>
            <a:ext cx="2361863" cy="3066613"/>
          </a:xfrm>
          <a:prstGeom prst="rect">
            <a:avLst/>
          </a:prstGeom>
        </p:spPr>
      </p:pic>
      <p:cxnSp>
        <p:nvCxnSpPr>
          <p:cNvPr id="9" name="Straight Arrow Connector 8"/>
          <p:cNvCxnSpPr/>
          <p:nvPr/>
        </p:nvCxnSpPr>
        <p:spPr>
          <a:xfrm>
            <a:off x="3928533" y="1100667"/>
            <a:ext cx="1761067" cy="0"/>
          </a:xfrm>
          <a:prstGeom prst="straightConnector1">
            <a:avLst/>
          </a:prstGeom>
          <a:ln w="762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928533" y="5537200"/>
            <a:ext cx="1761067" cy="0"/>
          </a:xfrm>
          <a:prstGeom prst="straightConnector1">
            <a:avLst/>
          </a:prstGeom>
          <a:ln w="762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117565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320" y="537401"/>
            <a:ext cx="8399880" cy="1631216"/>
          </a:xfrm>
          <a:prstGeom prst="rect">
            <a:avLst/>
          </a:prstGeom>
          <a:solidFill>
            <a:srgbClr val="CCFFCC"/>
          </a:solidFill>
          <a:ln>
            <a:solidFill>
              <a:srgbClr val="000000"/>
            </a:solidFill>
          </a:ln>
        </p:spPr>
        <p:txBody>
          <a:bodyPr wrap="square" rtlCol="0">
            <a:spAutoFit/>
          </a:bodyPr>
          <a:lstStyle/>
          <a:p>
            <a:r>
              <a:rPr lang="en-AU" sz="2000" b="1" dirty="0" smtClean="0"/>
              <a:t>Coda</a:t>
            </a:r>
          </a:p>
          <a:p>
            <a:pPr lvl="1"/>
            <a:r>
              <a:rPr lang="en-AU" sz="2000" i="1" dirty="0" smtClean="0">
                <a:solidFill>
                  <a:srgbClr val="000000"/>
                </a:solidFill>
              </a:rPr>
              <a:t>What is significant is that it continued, months afterwards, to be a source of great amusement and had come to symbolize managerial incompetence.</a:t>
            </a:r>
          </a:p>
          <a:p>
            <a:pPr lvl="1"/>
            <a:r>
              <a:rPr lang="en-AU" sz="2000" i="1" dirty="0" smtClean="0">
                <a:solidFill>
                  <a:srgbClr val="000000"/>
                </a:solidFill>
              </a:rPr>
              <a:t> </a:t>
            </a:r>
            <a:endParaRPr lang="en-US" sz="2000" dirty="0">
              <a:solidFill>
                <a:srgbClr val="000000"/>
              </a:solidFill>
            </a:endParaRPr>
          </a:p>
        </p:txBody>
      </p:sp>
      <p:sp>
        <p:nvSpPr>
          <p:cNvPr id="5" name="TextBox 4"/>
          <p:cNvSpPr txBox="1"/>
          <p:nvPr/>
        </p:nvSpPr>
        <p:spPr>
          <a:xfrm>
            <a:off x="439320" y="2383419"/>
            <a:ext cx="8552280" cy="2308324"/>
          </a:xfrm>
          <a:prstGeom prst="rect">
            <a:avLst/>
          </a:prstGeom>
          <a:noFill/>
        </p:spPr>
        <p:txBody>
          <a:bodyPr wrap="square" rtlCol="0">
            <a:spAutoFit/>
          </a:bodyPr>
          <a:lstStyle/>
          <a:p>
            <a:pPr defTabSz="801688">
              <a:buNone/>
            </a:pPr>
            <a:r>
              <a:rPr lang="en-AU" b="1" dirty="0" smtClean="0"/>
              <a:t>Coda</a:t>
            </a:r>
            <a:r>
              <a:rPr lang="en-AU" dirty="0" smtClean="0"/>
              <a:t>: 	</a:t>
            </a:r>
          </a:p>
          <a:p>
            <a:pPr marL="285750" indent="-285750" defTabSz="801688">
              <a:buFont typeface="Arial"/>
              <a:buChar char="•"/>
            </a:pPr>
            <a:r>
              <a:rPr lang="en-US" dirty="0"/>
              <a:t>E</a:t>
            </a:r>
            <a:r>
              <a:rPr lang="en-US" dirty="0" smtClean="0"/>
              <a:t>nds the story by </a:t>
            </a:r>
            <a:r>
              <a:rPr lang="en-AU" dirty="0" smtClean="0"/>
              <a:t>returning the orientation to the here and now … </a:t>
            </a:r>
            <a:r>
              <a:rPr lang="en-AU" dirty="0"/>
              <a:t>g</a:t>
            </a:r>
            <a:r>
              <a:rPr lang="en-AU" dirty="0" smtClean="0"/>
              <a:t>ives significance beyond the time of the events</a:t>
            </a:r>
          </a:p>
          <a:p>
            <a:pPr defTabSz="801688"/>
            <a:endParaRPr lang="en-AU" dirty="0" smtClean="0"/>
          </a:p>
          <a:p>
            <a:pPr defTabSz="801688"/>
            <a:r>
              <a:rPr lang="en-AU" dirty="0" smtClean="0"/>
              <a:t>Where </a:t>
            </a:r>
            <a:r>
              <a:rPr lang="en-AU" dirty="0"/>
              <a:t>is this evident?  </a:t>
            </a:r>
            <a:endParaRPr lang="en-AU" dirty="0" smtClean="0"/>
          </a:p>
          <a:p>
            <a:pPr defTabSz="801688"/>
            <a:endParaRPr lang="en-AU" dirty="0"/>
          </a:p>
          <a:p>
            <a:pPr defTabSz="801688"/>
            <a:r>
              <a:rPr lang="en-AU" dirty="0" smtClean="0"/>
              <a:t>In what field are the events given significance?</a:t>
            </a:r>
            <a:endParaRPr lang="en-AU" dirty="0"/>
          </a:p>
          <a:p>
            <a:pPr defTabSz="801688">
              <a:buNone/>
            </a:pPr>
            <a:endParaRPr lang="en-AU" b="1" i="1" dirty="0">
              <a:solidFill>
                <a:srgbClr val="008000"/>
              </a:solidFill>
            </a:endParaRPr>
          </a:p>
        </p:txBody>
      </p:sp>
      <p:sp>
        <p:nvSpPr>
          <p:cNvPr id="2" name="Slide Number Placeholder 1"/>
          <p:cNvSpPr>
            <a:spLocks noGrp="1"/>
          </p:cNvSpPr>
          <p:nvPr>
            <p:ph type="sldNum" sz="quarter" idx="12"/>
          </p:nvPr>
        </p:nvSpPr>
        <p:spPr/>
        <p:txBody>
          <a:bodyPr/>
          <a:lstStyle/>
          <a:p>
            <a:fld id="{33D6E5A2-EC83-451F-A719-9AC1370DD5CF}" type="slidenum">
              <a:rPr lang="en-US" smtClean="0"/>
              <a:pPr/>
              <a:t>30</a:t>
            </a:fld>
            <a:endParaRPr lang="en-US" dirty="0"/>
          </a:p>
        </p:txBody>
      </p:sp>
      <p:sp>
        <p:nvSpPr>
          <p:cNvPr id="8" name="TextBox 7"/>
          <p:cNvSpPr txBox="1"/>
          <p:nvPr/>
        </p:nvSpPr>
        <p:spPr>
          <a:xfrm>
            <a:off x="439320" y="168069"/>
            <a:ext cx="8077200" cy="369332"/>
          </a:xfrm>
          <a:prstGeom prst="rect">
            <a:avLst/>
          </a:prstGeom>
          <a:noFill/>
        </p:spPr>
        <p:txBody>
          <a:bodyPr wrap="square" rtlCol="0">
            <a:spAutoFit/>
          </a:bodyPr>
          <a:lstStyle/>
          <a:p>
            <a:r>
              <a:rPr lang="en-US" b="1" dirty="0" smtClean="0"/>
              <a:t>Optional stages of anecdote:</a:t>
            </a:r>
            <a:endParaRPr lang="en-US" b="1" dirty="0"/>
          </a:p>
        </p:txBody>
      </p:sp>
    </p:spTree>
    <p:extLst>
      <p:ext uri="{BB962C8B-B14F-4D97-AF65-F5344CB8AC3E}">
        <p14:creationId xmlns:p14="http://schemas.microsoft.com/office/powerpoint/2010/main" val="3052504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0014" y="704860"/>
            <a:ext cx="8399880" cy="1631216"/>
          </a:xfrm>
          <a:prstGeom prst="rect">
            <a:avLst/>
          </a:prstGeom>
          <a:solidFill>
            <a:srgbClr val="CCFFCC"/>
          </a:solidFill>
          <a:ln>
            <a:solidFill>
              <a:srgbClr val="000000"/>
            </a:solidFill>
          </a:ln>
        </p:spPr>
        <p:txBody>
          <a:bodyPr wrap="square" rtlCol="0">
            <a:spAutoFit/>
          </a:bodyPr>
          <a:lstStyle/>
          <a:p>
            <a:r>
              <a:rPr lang="en-AU" sz="2000" b="1" dirty="0" smtClean="0"/>
              <a:t>Coda</a:t>
            </a:r>
          </a:p>
          <a:p>
            <a:pPr lvl="1"/>
            <a:r>
              <a:rPr lang="en-AU" sz="2000" i="1" dirty="0" smtClean="0">
                <a:solidFill>
                  <a:srgbClr val="000000"/>
                </a:solidFill>
              </a:rPr>
              <a:t>What is significant is that it continued, months afterwards, to be a source of great amusement and had come to symbolize managerial incompetence. </a:t>
            </a:r>
          </a:p>
          <a:p>
            <a:pPr lvl="1"/>
            <a:endParaRPr lang="en-US" sz="2000" dirty="0">
              <a:solidFill>
                <a:srgbClr val="000000"/>
              </a:solidFill>
            </a:endParaRPr>
          </a:p>
        </p:txBody>
      </p:sp>
      <p:sp>
        <p:nvSpPr>
          <p:cNvPr id="5" name="TextBox 4"/>
          <p:cNvSpPr txBox="1"/>
          <p:nvPr/>
        </p:nvSpPr>
        <p:spPr>
          <a:xfrm>
            <a:off x="439320" y="2356744"/>
            <a:ext cx="8552280" cy="3416320"/>
          </a:xfrm>
          <a:prstGeom prst="rect">
            <a:avLst/>
          </a:prstGeom>
          <a:noFill/>
        </p:spPr>
        <p:txBody>
          <a:bodyPr wrap="square" rtlCol="0">
            <a:spAutoFit/>
          </a:bodyPr>
          <a:lstStyle/>
          <a:p>
            <a:pPr defTabSz="801688">
              <a:buNone/>
            </a:pPr>
            <a:r>
              <a:rPr lang="en-AU" b="1" dirty="0" smtClean="0"/>
              <a:t>Coda</a:t>
            </a:r>
            <a:r>
              <a:rPr lang="en-AU" dirty="0" smtClean="0"/>
              <a:t>: 	</a:t>
            </a:r>
          </a:p>
          <a:p>
            <a:pPr marL="285750" indent="-285750" defTabSz="801688">
              <a:buFont typeface="Arial"/>
              <a:buChar char="•"/>
            </a:pPr>
            <a:r>
              <a:rPr lang="en-US" dirty="0"/>
              <a:t>E</a:t>
            </a:r>
            <a:r>
              <a:rPr lang="en-US" dirty="0" smtClean="0"/>
              <a:t>nds the story by </a:t>
            </a:r>
            <a:r>
              <a:rPr lang="en-AU" dirty="0" smtClean="0"/>
              <a:t>returning the orientation to the here and now </a:t>
            </a:r>
          </a:p>
          <a:p>
            <a:pPr defTabSz="801688"/>
            <a:r>
              <a:rPr lang="en-AU" dirty="0" smtClean="0"/>
              <a:t>	‘</a:t>
            </a:r>
            <a:r>
              <a:rPr lang="en-AU" i="1" dirty="0" smtClean="0">
                <a:solidFill>
                  <a:srgbClr val="008000"/>
                </a:solidFill>
              </a:rPr>
              <a:t>What </a:t>
            </a:r>
            <a:r>
              <a:rPr lang="en-AU" b="1" i="1" u="sng" dirty="0">
                <a:solidFill>
                  <a:srgbClr val="008000"/>
                </a:solidFill>
              </a:rPr>
              <a:t>is</a:t>
            </a:r>
            <a:r>
              <a:rPr lang="en-AU" i="1" dirty="0">
                <a:solidFill>
                  <a:srgbClr val="008000"/>
                </a:solidFill>
              </a:rPr>
              <a:t> significant </a:t>
            </a:r>
            <a:r>
              <a:rPr lang="en-AU" b="1" i="1" dirty="0" smtClean="0">
                <a:solidFill>
                  <a:srgbClr val="008000"/>
                </a:solidFill>
              </a:rPr>
              <a:t>…’</a:t>
            </a:r>
            <a:endParaRPr lang="en-AU" dirty="0" smtClean="0"/>
          </a:p>
          <a:p>
            <a:pPr marL="285750" indent="-285750" defTabSz="801688">
              <a:buFont typeface="Arial"/>
              <a:buChar char="•"/>
            </a:pPr>
            <a:endParaRPr lang="en-AU" dirty="0" smtClean="0"/>
          </a:p>
          <a:p>
            <a:pPr marL="285750" indent="-285750" defTabSz="801688">
              <a:buFont typeface="Arial"/>
              <a:buChar char="•"/>
            </a:pPr>
            <a:r>
              <a:rPr lang="en-AU" dirty="0"/>
              <a:t>G</a:t>
            </a:r>
            <a:r>
              <a:rPr lang="en-AU" dirty="0" smtClean="0"/>
              <a:t>ives significance beyond the time of the events: </a:t>
            </a:r>
            <a:r>
              <a:rPr lang="en-AU" i="1" dirty="0" smtClean="0">
                <a:solidFill>
                  <a:srgbClr val="009ED6"/>
                </a:solidFill>
              </a:rPr>
              <a:t>‘</a:t>
            </a:r>
            <a:r>
              <a:rPr lang="en-AU" b="1" i="1" dirty="0" smtClean="0">
                <a:solidFill>
                  <a:srgbClr val="008000"/>
                </a:solidFill>
              </a:rPr>
              <a:t>What is significant is that it …’</a:t>
            </a:r>
          </a:p>
          <a:p>
            <a:pPr defTabSz="801688">
              <a:buNone/>
            </a:pPr>
            <a:endParaRPr lang="en-AU" b="1" i="1" dirty="0">
              <a:solidFill>
                <a:srgbClr val="008000"/>
              </a:solidFill>
            </a:endParaRPr>
          </a:p>
          <a:p>
            <a:pPr defTabSz="801688"/>
            <a:r>
              <a:rPr lang="en-AU" dirty="0" smtClean="0"/>
              <a:t>The </a:t>
            </a:r>
            <a:r>
              <a:rPr lang="en-AU" dirty="0"/>
              <a:t>assigned significance: </a:t>
            </a:r>
            <a:r>
              <a:rPr lang="en-AU" b="1" i="1" dirty="0">
                <a:solidFill>
                  <a:srgbClr val="008000"/>
                </a:solidFill>
              </a:rPr>
              <a:t>a source of great amusement</a:t>
            </a:r>
            <a:r>
              <a:rPr lang="en-AU" b="1" dirty="0">
                <a:solidFill>
                  <a:srgbClr val="008000"/>
                </a:solidFill>
              </a:rPr>
              <a:t> </a:t>
            </a:r>
            <a:r>
              <a:rPr lang="en-AU" dirty="0"/>
              <a:t>and</a:t>
            </a:r>
            <a:r>
              <a:rPr lang="en-AU" i="1" dirty="0"/>
              <a:t> </a:t>
            </a:r>
            <a:r>
              <a:rPr lang="en-AU" b="1" i="1" dirty="0">
                <a:solidFill>
                  <a:srgbClr val="008000"/>
                </a:solidFill>
              </a:rPr>
              <a:t>a symbol of managerial incompetence</a:t>
            </a:r>
            <a:r>
              <a:rPr lang="en-AU" dirty="0"/>
              <a:t> are attributed to the workers, but they also constitute here-and-now significance in an academic study of humour and subversion of authority. </a:t>
            </a:r>
            <a:endParaRPr lang="en-AU" dirty="0" smtClean="0"/>
          </a:p>
          <a:p>
            <a:pPr defTabSz="801688"/>
            <a:endParaRPr lang="en-AU"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31</a:t>
            </a:fld>
            <a:endParaRPr lang="en-US" dirty="0"/>
          </a:p>
        </p:txBody>
      </p:sp>
      <p:sp>
        <p:nvSpPr>
          <p:cNvPr id="8" name="TextBox 7"/>
          <p:cNvSpPr txBox="1"/>
          <p:nvPr/>
        </p:nvSpPr>
        <p:spPr>
          <a:xfrm>
            <a:off x="390014" y="258142"/>
            <a:ext cx="8077200" cy="369332"/>
          </a:xfrm>
          <a:prstGeom prst="rect">
            <a:avLst/>
          </a:prstGeom>
          <a:noFill/>
        </p:spPr>
        <p:txBody>
          <a:bodyPr wrap="square" rtlCol="0">
            <a:spAutoFit/>
          </a:bodyPr>
          <a:lstStyle/>
          <a:p>
            <a:r>
              <a:rPr lang="en-US" b="1" dirty="0" smtClean="0"/>
              <a:t>Optional stages of anecdote:</a:t>
            </a:r>
            <a:endParaRPr lang="en-US" b="1" dirty="0"/>
          </a:p>
        </p:txBody>
      </p:sp>
    </p:spTree>
    <p:extLst>
      <p:ext uri="{BB962C8B-B14F-4D97-AF65-F5344CB8AC3E}">
        <p14:creationId xmlns:p14="http://schemas.microsoft.com/office/powerpoint/2010/main" val="1759416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320" y="710595"/>
            <a:ext cx="8399880" cy="1631216"/>
          </a:xfrm>
          <a:prstGeom prst="rect">
            <a:avLst/>
          </a:prstGeom>
          <a:solidFill>
            <a:srgbClr val="CCFFCC"/>
          </a:solidFill>
          <a:ln>
            <a:solidFill>
              <a:srgbClr val="000000"/>
            </a:solidFill>
          </a:ln>
        </p:spPr>
        <p:txBody>
          <a:bodyPr wrap="square" rtlCol="0">
            <a:spAutoFit/>
          </a:bodyPr>
          <a:lstStyle/>
          <a:p>
            <a:r>
              <a:rPr lang="en-AU" sz="2000" b="1" dirty="0" smtClean="0"/>
              <a:t>Coda</a:t>
            </a:r>
          </a:p>
          <a:p>
            <a:pPr lvl="1"/>
            <a:r>
              <a:rPr lang="en-AU" sz="2000" i="1" dirty="0" smtClean="0">
                <a:solidFill>
                  <a:srgbClr val="000000"/>
                </a:solidFill>
              </a:rPr>
              <a:t>What is significant is that it continued, months afterwards, to be a source of great amusement and had come to symbolize managerial incompetence.</a:t>
            </a:r>
          </a:p>
          <a:p>
            <a:pPr lvl="1"/>
            <a:r>
              <a:rPr lang="en-AU" sz="2000" i="1" dirty="0" smtClean="0">
                <a:solidFill>
                  <a:srgbClr val="000000"/>
                </a:solidFill>
              </a:rPr>
              <a:t> </a:t>
            </a:r>
            <a:endParaRPr lang="en-US" sz="2000" dirty="0">
              <a:solidFill>
                <a:srgbClr val="000000"/>
              </a:solidFill>
            </a:endParaRPr>
          </a:p>
        </p:txBody>
      </p:sp>
      <p:sp>
        <p:nvSpPr>
          <p:cNvPr id="6" name="TextBox 5"/>
          <p:cNvSpPr txBox="1"/>
          <p:nvPr/>
        </p:nvSpPr>
        <p:spPr>
          <a:xfrm>
            <a:off x="439320" y="2541526"/>
            <a:ext cx="8399880" cy="2031325"/>
          </a:xfrm>
          <a:prstGeom prst="rect">
            <a:avLst/>
          </a:prstGeom>
          <a:noFill/>
          <a:ln>
            <a:solidFill>
              <a:srgbClr val="000000"/>
            </a:solidFill>
          </a:ln>
        </p:spPr>
        <p:txBody>
          <a:bodyPr wrap="square" rtlCol="0">
            <a:spAutoFit/>
          </a:bodyPr>
          <a:lstStyle/>
          <a:p>
            <a:r>
              <a:rPr lang="en-AU" dirty="0" smtClean="0"/>
              <a:t>The here </a:t>
            </a:r>
            <a:r>
              <a:rPr lang="en-AU" dirty="0"/>
              <a:t>and now traverses two fields: </a:t>
            </a:r>
          </a:p>
          <a:p>
            <a:pPr>
              <a:buFontTx/>
              <a:buChar char="-"/>
            </a:pPr>
            <a:r>
              <a:rPr lang="en-AU" dirty="0"/>
              <a:t> </a:t>
            </a:r>
            <a:r>
              <a:rPr lang="en-AU" b="1" dirty="0"/>
              <a:t>the observed world</a:t>
            </a:r>
            <a:r>
              <a:rPr lang="en-AU" dirty="0"/>
              <a:t>: events, the workers and their workplace. </a:t>
            </a:r>
          </a:p>
          <a:p>
            <a:pPr>
              <a:buFontTx/>
              <a:buChar char="-"/>
            </a:pPr>
            <a:r>
              <a:rPr lang="en-AU" dirty="0"/>
              <a:t> </a:t>
            </a:r>
            <a:r>
              <a:rPr lang="en-AU" b="1" dirty="0"/>
              <a:t>the academic world</a:t>
            </a:r>
            <a:r>
              <a:rPr lang="en-AU" dirty="0"/>
              <a:t>: research, researchers, contributions to knowledge </a:t>
            </a:r>
          </a:p>
          <a:p>
            <a:pPr>
              <a:buFontTx/>
              <a:buChar char="-"/>
            </a:pPr>
            <a:endParaRPr lang="en-AU" dirty="0" smtClean="0"/>
          </a:p>
          <a:p>
            <a:r>
              <a:rPr lang="en-AU" dirty="0" smtClean="0"/>
              <a:t> </a:t>
            </a:r>
            <a:r>
              <a:rPr lang="en-AU" dirty="0"/>
              <a:t>The lives of the participants are elevated from an everyday world of people relating in a workplace into an abstracted world of academic knowledge of workplace relations</a:t>
            </a:r>
            <a:r>
              <a:rPr lang="en-AU" dirty="0" smtClean="0"/>
              <a:t>.</a:t>
            </a:r>
            <a:endParaRPr lang="en-AU"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32</a:t>
            </a:fld>
            <a:endParaRPr lang="en-US" dirty="0"/>
          </a:p>
        </p:txBody>
      </p:sp>
      <p:sp>
        <p:nvSpPr>
          <p:cNvPr id="8" name="TextBox 7"/>
          <p:cNvSpPr txBox="1"/>
          <p:nvPr/>
        </p:nvSpPr>
        <p:spPr>
          <a:xfrm>
            <a:off x="439320" y="215668"/>
            <a:ext cx="8077200" cy="369332"/>
          </a:xfrm>
          <a:prstGeom prst="rect">
            <a:avLst/>
          </a:prstGeom>
          <a:noFill/>
        </p:spPr>
        <p:txBody>
          <a:bodyPr wrap="square" rtlCol="0">
            <a:spAutoFit/>
          </a:bodyPr>
          <a:lstStyle/>
          <a:p>
            <a:r>
              <a:rPr lang="en-US" b="1" dirty="0" smtClean="0"/>
              <a:t>Optional stages of anecdote:</a:t>
            </a:r>
            <a:endParaRPr lang="en-US" b="1" dirty="0"/>
          </a:p>
        </p:txBody>
      </p:sp>
      <p:sp>
        <p:nvSpPr>
          <p:cNvPr id="3" name="Rectangle 2"/>
          <p:cNvSpPr/>
          <p:nvPr/>
        </p:nvSpPr>
        <p:spPr>
          <a:xfrm>
            <a:off x="533400" y="4999335"/>
            <a:ext cx="8305800" cy="646331"/>
          </a:xfrm>
          <a:prstGeom prst="rect">
            <a:avLst/>
          </a:prstGeom>
        </p:spPr>
        <p:txBody>
          <a:bodyPr wrap="square">
            <a:spAutoFit/>
          </a:bodyPr>
          <a:lstStyle/>
          <a:p>
            <a:r>
              <a:rPr lang="en-AU" dirty="0" smtClean="0"/>
              <a:t>A </a:t>
            </a:r>
            <a:r>
              <a:rPr lang="en-AU" b="1" dirty="0" smtClean="0"/>
              <a:t>marginal stage,</a:t>
            </a:r>
            <a:r>
              <a:rPr lang="en-AU" dirty="0" smtClean="0"/>
              <a:t> in this case an optional  </a:t>
            </a:r>
            <a:r>
              <a:rPr lang="en-AU" b="1" dirty="0" smtClean="0"/>
              <a:t>coda, </a:t>
            </a:r>
            <a:r>
              <a:rPr lang="en-AU" dirty="0" smtClean="0"/>
              <a:t>is again an important site </a:t>
            </a:r>
            <a:r>
              <a:rPr lang="en-AU" dirty="0"/>
              <a:t>for integrating the genre into the academic paper. </a:t>
            </a:r>
          </a:p>
        </p:txBody>
      </p:sp>
    </p:spTree>
    <p:extLst>
      <p:ext uri="{BB962C8B-B14F-4D97-AF65-F5344CB8AC3E}">
        <p14:creationId xmlns:p14="http://schemas.microsoft.com/office/powerpoint/2010/main" val="158110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9209" y="392548"/>
            <a:ext cx="1446588" cy="523220"/>
          </a:xfrm>
          <a:prstGeom prst="rect">
            <a:avLst/>
          </a:prstGeom>
          <a:noFill/>
          <a:ln>
            <a:noFill/>
          </a:ln>
        </p:spPr>
        <p:txBody>
          <a:bodyPr wrap="square" rtlCol="0">
            <a:spAutoFit/>
          </a:bodyPr>
          <a:lstStyle/>
          <a:p>
            <a:r>
              <a:rPr lang="en-US" sz="2800" dirty="0" smtClean="0">
                <a:latin typeface="Calibri"/>
                <a:cs typeface="Calibri"/>
              </a:rPr>
              <a:t>events</a:t>
            </a:r>
          </a:p>
        </p:txBody>
      </p:sp>
      <p:sp>
        <p:nvSpPr>
          <p:cNvPr id="2" name="Slide Number Placeholder 1"/>
          <p:cNvSpPr>
            <a:spLocks noGrp="1"/>
          </p:cNvSpPr>
          <p:nvPr>
            <p:ph type="sldNum" sz="quarter" idx="12"/>
          </p:nvPr>
        </p:nvSpPr>
        <p:spPr/>
        <p:txBody>
          <a:bodyPr/>
          <a:lstStyle/>
          <a:p>
            <a:fld id="{33D6E5A2-EC83-451F-A719-9AC1370DD5CF}" type="slidenum">
              <a:rPr lang="en-US" smtClean="0"/>
              <a:pPr/>
              <a:t>33</a:t>
            </a:fld>
            <a:endParaRPr lang="en-US" dirty="0"/>
          </a:p>
        </p:txBody>
      </p:sp>
      <p:pic>
        <p:nvPicPr>
          <p:cNvPr id="4" name="Picture 3" descr="call centre staff.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87" y="1073729"/>
            <a:ext cx="3377592" cy="1892792"/>
          </a:xfrm>
          <a:prstGeom prst="rect">
            <a:avLst/>
          </a:prstGeom>
        </p:spPr>
      </p:pic>
      <p:pic>
        <p:nvPicPr>
          <p:cNvPr id="5" name="Picture 4" descr="stroy ima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125" y="1983036"/>
            <a:ext cx="3740995" cy="2788603"/>
          </a:xfrm>
          <a:prstGeom prst="rect">
            <a:avLst/>
          </a:prstGeom>
        </p:spPr>
      </p:pic>
      <p:pic>
        <p:nvPicPr>
          <p:cNvPr id="8" name="Picture 7" descr="article image.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400" y="2835394"/>
            <a:ext cx="2471320" cy="3471045"/>
          </a:xfrm>
          <a:prstGeom prst="rect">
            <a:avLst/>
          </a:prstGeom>
        </p:spPr>
      </p:pic>
      <p:cxnSp>
        <p:nvCxnSpPr>
          <p:cNvPr id="10" name="Straight Arrow Connector 9"/>
          <p:cNvCxnSpPr/>
          <p:nvPr/>
        </p:nvCxnSpPr>
        <p:spPr>
          <a:xfrm>
            <a:off x="1965797" y="1826481"/>
            <a:ext cx="1548282" cy="1008913"/>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5218930" y="4354157"/>
            <a:ext cx="1269940" cy="834963"/>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081309" y="1303261"/>
            <a:ext cx="1137621" cy="523220"/>
          </a:xfrm>
          <a:prstGeom prst="rect">
            <a:avLst/>
          </a:prstGeom>
          <a:noFill/>
          <a:ln>
            <a:noFill/>
          </a:ln>
        </p:spPr>
        <p:txBody>
          <a:bodyPr wrap="square" rtlCol="0">
            <a:spAutoFit/>
          </a:bodyPr>
          <a:lstStyle/>
          <a:p>
            <a:r>
              <a:rPr lang="en-US" sz="2800" dirty="0" smtClean="0">
                <a:latin typeface="Calibri"/>
                <a:cs typeface="Calibri"/>
              </a:rPr>
              <a:t>story</a:t>
            </a:r>
            <a:endParaRPr lang="en-AU" sz="2800" dirty="0" smtClean="0">
              <a:latin typeface="Calibri"/>
              <a:cs typeface="Calibri"/>
            </a:endParaRPr>
          </a:p>
        </p:txBody>
      </p:sp>
      <p:sp>
        <p:nvSpPr>
          <p:cNvPr id="15" name="TextBox 14"/>
          <p:cNvSpPr txBox="1"/>
          <p:nvPr/>
        </p:nvSpPr>
        <p:spPr>
          <a:xfrm>
            <a:off x="6715024" y="1721969"/>
            <a:ext cx="1913608" cy="954107"/>
          </a:xfrm>
          <a:prstGeom prst="rect">
            <a:avLst/>
          </a:prstGeom>
          <a:noFill/>
          <a:ln>
            <a:noFill/>
          </a:ln>
        </p:spPr>
        <p:txBody>
          <a:bodyPr wrap="square" rtlCol="0">
            <a:spAutoFit/>
          </a:bodyPr>
          <a:lstStyle/>
          <a:p>
            <a:r>
              <a:rPr lang="en-US" sz="2800" dirty="0" smtClean="0">
                <a:latin typeface="Calibri"/>
                <a:cs typeface="Calibri"/>
              </a:rPr>
              <a:t>academic </a:t>
            </a:r>
          </a:p>
          <a:p>
            <a:r>
              <a:rPr lang="en-US" sz="2800" dirty="0" smtClean="0">
                <a:latin typeface="Calibri"/>
                <a:cs typeface="Calibri"/>
              </a:rPr>
              <a:t>knowledge</a:t>
            </a:r>
          </a:p>
        </p:txBody>
      </p:sp>
      <p:cxnSp>
        <p:nvCxnSpPr>
          <p:cNvPr id="11" name="Straight Arrow Connector 10"/>
          <p:cNvCxnSpPr/>
          <p:nvPr/>
        </p:nvCxnSpPr>
        <p:spPr>
          <a:xfrm flipH="1" flipV="1">
            <a:off x="5486430" y="2417912"/>
            <a:ext cx="1269940" cy="834963"/>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944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4200" y="914400"/>
            <a:ext cx="8153400" cy="2062103"/>
          </a:xfrm>
          <a:prstGeom prst="rect">
            <a:avLst/>
          </a:prstGeom>
          <a:noFill/>
          <a:ln>
            <a:noFill/>
          </a:ln>
        </p:spPr>
        <p:txBody>
          <a:bodyPr wrap="square" rtlCol="0">
            <a:spAutoFit/>
          </a:bodyPr>
          <a:lstStyle/>
          <a:p>
            <a:r>
              <a:rPr lang="en-AU" sz="2400" dirty="0" smtClean="0">
                <a:latin typeface="Calibri"/>
                <a:cs typeface="Calibri"/>
              </a:rPr>
              <a:t> </a:t>
            </a:r>
          </a:p>
          <a:p>
            <a:r>
              <a:rPr lang="en-US" sz="2800" dirty="0" smtClean="0">
                <a:latin typeface="Calibri"/>
                <a:cs typeface="Calibri"/>
              </a:rPr>
              <a:t>How is the story put to work?</a:t>
            </a:r>
          </a:p>
          <a:p>
            <a:endParaRPr lang="en-AU" sz="2800" dirty="0" smtClean="0">
              <a:latin typeface="Calibri"/>
              <a:cs typeface="Calibri"/>
            </a:endParaRPr>
          </a:p>
          <a:p>
            <a:r>
              <a:rPr lang="en-US" sz="2400" dirty="0">
                <a:latin typeface="Calibri"/>
                <a:cs typeface="Calibri"/>
              </a:rPr>
              <a:t>R</a:t>
            </a:r>
            <a:r>
              <a:rPr lang="en-US" sz="2400" dirty="0" smtClean="0">
                <a:latin typeface="Calibri"/>
                <a:cs typeface="Calibri"/>
              </a:rPr>
              <a:t>ecovering more of the surrounding discourse, to explore how the story is integrated into </a:t>
            </a:r>
            <a:r>
              <a:rPr lang="en-US" sz="2400" dirty="0">
                <a:latin typeface="Calibri"/>
                <a:cs typeface="Calibri"/>
              </a:rPr>
              <a:t>its surrounding discourse:  </a:t>
            </a:r>
            <a:endParaRPr lang="en-AU" sz="2400" dirty="0">
              <a:latin typeface="Calibri"/>
              <a:cs typeface="Calibri"/>
            </a:endParaRPr>
          </a:p>
        </p:txBody>
      </p:sp>
      <p:sp>
        <p:nvSpPr>
          <p:cNvPr id="2" name="Slide Number Placeholder 1"/>
          <p:cNvSpPr>
            <a:spLocks noGrp="1"/>
          </p:cNvSpPr>
          <p:nvPr>
            <p:ph type="sldNum" sz="quarter" idx="12"/>
          </p:nvPr>
        </p:nvSpPr>
        <p:spPr/>
        <p:txBody>
          <a:bodyPr/>
          <a:lstStyle/>
          <a:p>
            <a:fld id="{33D6E5A2-EC83-451F-A719-9AC1370DD5CF}" type="slidenum">
              <a:rPr lang="en-US" smtClean="0"/>
              <a:pPr/>
              <a:t>34</a:t>
            </a:fld>
            <a:endParaRPr lang="en-US" dirty="0"/>
          </a:p>
        </p:txBody>
      </p:sp>
    </p:spTree>
    <p:extLst>
      <p:ext uri="{BB962C8B-B14F-4D97-AF65-F5344CB8AC3E}">
        <p14:creationId xmlns:p14="http://schemas.microsoft.com/office/powerpoint/2010/main" val="3658897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17711006"/>
              </p:ext>
            </p:extLst>
          </p:nvPr>
        </p:nvGraphicFramePr>
        <p:xfrm>
          <a:off x="40316" y="727858"/>
          <a:ext cx="9086753" cy="5750409"/>
        </p:xfrm>
        <a:graphic>
          <a:graphicData uri="http://schemas.openxmlformats.org/drawingml/2006/table">
            <a:tbl>
              <a:tblPr firstRow="1" bandRow="1">
                <a:tableStyleId>{5C22544A-7EE6-4342-B048-85BDC9FD1C3A}</a:tableStyleId>
              </a:tblPr>
              <a:tblGrid>
                <a:gridCol w="1652924"/>
                <a:gridCol w="7433829"/>
              </a:tblGrid>
              <a:tr h="651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000000"/>
                          </a:solidFill>
                          <a:effectLst/>
                          <a:latin typeface="+mn-lt"/>
                          <a:ea typeface="+mn-ea"/>
                          <a:cs typeface="+mn-cs"/>
                        </a:rPr>
                        <a:t>Prospective positioning</a:t>
                      </a:r>
                    </a:p>
                    <a:p>
                      <a:endParaRPr lang="en-US" sz="2000" dirty="0">
                        <a:solidFill>
                          <a:srgbClr val="000000"/>
                        </a:solidFill>
                      </a:endParaRPr>
                    </a:p>
                  </a:txBody>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FF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i="1" kern="1200" dirty="0" smtClean="0">
                          <a:solidFill>
                            <a:srgbClr val="000000"/>
                          </a:solidFill>
                          <a:effectLst/>
                          <a:latin typeface="+mn-lt"/>
                          <a:ea typeface="+mn-ea"/>
                          <a:cs typeface="+mn-cs"/>
                        </a:rPr>
                        <a:t>Astonishingly, the manager of a French language section was unable to speak the native tongue of the majority of team members. Inevitably, this generated operating problems and undermined supervisory authority. </a:t>
                      </a:r>
                      <a:endParaRPr lang="en-US" sz="1800" b="1" kern="1200" dirty="0" smtClean="0">
                        <a:solidFill>
                          <a:srgbClr val="000000"/>
                        </a:solidFill>
                        <a:effectLst/>
                        <a:latin typeface="+mn-lt"/>
                        <a:ea typeface="+mn-ea"/>
                        <a:cs typeface="+mn-cs"/>
                      </a:endParaRPr>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rgbClr val="C5FFD8"/>
                    </a:solidFill>
                  </a:tcPr>
                </a:tc>
              </a:tr>
              <a:tr h="2144955">
                <a:tc>
                  <a:txBody>
                    <a:bodyPr/>
                    <a:lstStyle/>
                    <a:p>
                      <a:r>
                        <a:rPr lang="en-AU" sz="1600" b="0" kern="1200" dirty="0" smtClean="0">
                          <a:solidFill>
                            <a:schemeClr val="dk1"/>
                          </a:solidFill>
                          <a:effectLst/>
                          <a:latin typeface="+mn-lt"/>
                          <a:ea typeface="+mn-ea"/>
                          <a:cs typeface="+mn-cs"/>
                        </a:rPr>
                        <a:t>Story as anecdote</a:t>
                      </a:r>
                      <a:endParaRPr lang="en-US" sz="1600" b="0" kern="1200" dirty="0">
                        <a:solidFill>
                          <a:schemeClr val="dk1"/>
                        </a:solidFill>
                        <a:effectLst/>
                        <a:latin typeface="+mn-lt"/>
                        <a:ea typeface="+mn-ea"/>
                        <a:cs typeface="+mn-cs"/>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F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0" i="1" kern="1200" dirty="0" smtClean="0">
                          <a:solidFill>
                            <a:schemeClr val="tx1"/>
                          </a:solidFill>
                          <a:effectLst/>
                          <a:latin typeface="+mn-lt"/>
                          <a:ea typeface="+mn-ea"/>
                          <a:cs typeface="+mn-cs"/>
                        </a:rPr>
                        <a:t>On one celebrated occasion, the manager sat beside an agent in order to monitor calls, asking him to translate customer queries and his responses. Months later the memory of this farcical incident induced wholesale derision of both the hapless manager and the company (Observation, 19 March 2000). </a:t>
                      </a:r>
                      <a:r>
                        <a:rPr lang="en-US" sz="1400" b="0" i="0" kern="1200" baseline="0" dirty="0" smtClean="0">
                          <a:solidFill>
                            <a:schemeClr val="tx1"/>
                          </a:solidFill>
                          <a:effectLst/>
                          <a:latin typeface="+mn-lt"/>
                          <a:ea typeface="+mn-ea"/>
                          <a:cs typeface="+mn-cs"/>
                        </a:rPr>
                        <a:t> </a:t>
                      </a:r>
                      <a:r>
                        <a:rPr lang="en-AU" sz="1400" b="0" i="1" kern="1200" dirty="0" smtClean="0">
                          <a:solidFill>
                            <a:schemeClr val="dk1"/>
                          </a:solidFill>
                          <a:effectLst/>
                          <a:latin typeface="+mn-lt"/>
                          <a:ea typeface="+mn-ea"/>
                          <a:cs typeface="+mn-cs"/>
                        </a:rPr>
                        <a:t>Two agents, Diane and Saul, described how, after the failure of this monitoring exercise, the manager continued to hover near the French team, clearly within earshot of agents’ conversations. Saul recollected that after a call had ended and the customer had hung up, he continued talking, pretending it was still live. He finished by saying, in French, ‘Thank you very much for calling. We will send someone round to kill your wife and family.’ </a:t>
                      </a:r>
                      <a:r>
                        <a:rPr lang="en-AU" sz="1400" b="0" i="1" kern="1200" baseline="0" dirty="0" smtClean="0">
                          <a:solidFill>
                            <a:schemeClr val="dk1"/>
                          </a:solidFill>
                          <a:effectLst/>
                          <a:latin typeface="+mn-lt"/>
                          <a:ea typeface="+mn-ea"/>
                          <a:cs typeface="+mn-cs"/>
                        </a:rPr>
                        <a:t> </a:t>
                      </a:r>
                      <a:r>
                        <a:rPr lang="en-AU" sz="1400" b="0" i="1" kern="1200" dirty="0" smtClean="0">
                          <a:solidFill>
                            <a:schemeClr val="dk1"/>
                          </a:solidFill>
                          <a:effectLst/>
                          <a:latin typeface="+mn-lt"/>
                          <a:ea typeface="+mn-ea"/>
                          <a:cs typeface="+mn-cs"/>
                        </a:rPr>
                        <a:t>Agents at adjacent workstations were scarcely able to contain their laughter. The manager’s humiliation was complete when Saul reported, in English, how successful the call had been.</a:t>
                      </a:r>
                      <a:r>
                        <a:rPr lang="en-US" sz="1400" b="0" dirty="0" smtClean="0">
                          <a:effectLst/>
                        </a:rPr>
                        <a:t> </a:t>
                      </a:r>
                      <a:r>
                        <a:rPr lang="en-AU" sz="1400" b="0" i="1" kern="1200" dirty="0" smtClean="0">
                          <a:solidFill>
                            <a:schemeClr val="dk1"/>
                          </a:solidFill>
                          <a:effectLst/>
                          <a:latin typeface="+mn-lt"/>
                          <a:ea typeface="+mn-ea"/>
                          <a:cs typeface="+mn-cs"/>
                        </a:rPr>
                        <a:t>It matters little that this story was embellished in the retelling. What is significant is that it continued, months afterwards, to be a source of great amusement and had come to symbolize managerial incompetence. </a:t>
                      </a:r>
                      <a:endParaRPr lang="en-US" sz="1400" b="0" dirty="0" smtClean="0"/>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FD8"/>
                    </a:solidFill>
                  </a:tcPr>
                </a:tc>
              </a:tr>
              <a:tr h="12698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000000"/>
                          </a:solidFill>
                          <a:effectLst/>
                          <a:latin typeface="+mn-lt"/>
                          <a:ea typeface="+mn-ea"/>
                          <a:cs typeface="+mn-cs"/>
                        </a:rPr>
                        <a:t>Retro-</a:t>
                      </a:r>
                      <a:r>
                        <a:rPr lang="en-US" sz="2000" b="1" kern="1200" dirty="0" err="1" smtClean="0">
                          <a:solidFill>
                            <a:srgbClr val="000000"/>
                          </a:solidFill>
                          <a:effectLst/>
                          <a:latin typeface="+mn-lt"/>
                          <a:ea typeface="+mn-ea"/>
                          <a:cs typeface="+mn-cs"/>
                        </a:rPr>
                        <a:t>spective</a:t>
                      </a:r>
                      <a:r>
                        <a:rPr lang="en-US" sz="2000" b="1" kern="1200" dirty="0" smtClean="0">
                          <a:solidFill>
                            <a:srgbClr val="000000"/>
                          </a:solidFill>
                          <a:effectLst/>
                          <a:latin typeface="+mn-lt"/>
                          <a:ea typeface="+mn-ea"/>
                          <a:cs typeface="+mn-cs"/>
                        </a:rPr>
                        <a:t> positioning</a:t>
                      </a: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C5FF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i="1" kern="1200" dirty="0" smtClean="0">
                          <a:solidFill>
                            <a:schemeClr val="dk1"/>
                          </a:solidFill>
                          <a:effectLst/>
                          <a:latin typeface="+mn-lt"/>
                          <a:ea typeface="+mn-ea"/>
                          <a:cs typeface="+mn-cs"/>
                        </a:rPr>
                        <a:t>The French speakers constituted a work group with a high degree of self-organization, and their scathing humour served to widen the gap between themselves and the company.</a:t>
                      </a:r>
                      <a:r>
                        <a:rPr lang="en-US" sz="1800" b="1" dirty="0" smtClean="0">
                          <a:effectLst/>
                        </a:rPr>
                        <a:t> </a:t>
                      </a:r>
                      <a:endParaRPr lang="en-US" sz="1800" b="1" dirty="0" smtClean="0"/>
                    </a:p>
                    <a:p>
                      <a:endParaRPr lang="en-US" sz="1800" b="1" dirty="0"/>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rgbClr val="C5FFD8"/>
                    </a:solidFill>
                  </a:tcPr>
                </a:tc>
              </a:tr>
            </a:tbl>
          </a:graphicData>
        </a:graphic>
      </p:graphicFrame>
      <p:sp>
        <p:nvSpPr>
          <p:cNvPr id="7" name="TextBox 6"/>
          <p:cNvSpPr txBox="1"/>
          <p:nvPr/>
        </p:nvSpPr>
        <p:spPr>
          <a:xfrm>
            <a:off x="40316" y="230832"/>
            <a:ext cx="8077200" cy="461665"/>
          </a:xfrm>
          <a:prstGeom prst="rect">
            <a:avLst/>
          </a:prstGeom>
          <a:noFill/>
        </p:spPr>
        <p:txBody>
          <a:bodyPr wrap="square" rtlCol="0">
            <a:spAutoFit/>
          </a:bodyPr>
          <a:lstStyle/>
          <a:p>
            <a:r>
              <a:rPr lang="en-AU" sz="2400" b="1" dirty="0" smtClean="0"/>
              <a:t>Positioning the anecdote</a:t>
            </a:r>
            <a:r>
              <a:rPr lang="en-US" sz="2400" b="1" dirty="0" smtClean="0"/>
              <a:t> </a:t>
            </a:r>
            <a:endParaRPr lang="en-US" sz="2400" b="1"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35</a:t>
            </a:fld>
            <a:endParaRPr lang="en-US" dirty="0"/>
          </a:p>
        </p:txBody>
      </p:sp>
    </p:spTree>
    <p:custDataLst>
      <p:tags r:id="rId1"/>
    </p:custDataLst>
    <p:extLst>
      <p:ext uri="{BB962C8B-B14F-4D97-AF65-F5344CB8AC3E}">
        <p14:creationId xmlns:p14="http://schemas.microsoft.com/office/powerpoint/2010/main" val="2221164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75270"/>
            <a:ext cx="8229600" cy="1569660"/>
          </a:xfrm>
          <a:prstGeom prst="rect">
            <a:avLst/>
          </a:prstGeom>
        </p:spPr>
        <p:txBody>
          <a:bodyPr wrap="square">
            <a:spAutoFit/>
          </a:bodyPr>
          <a:lstStyle/>
          <a:p>
            <a:r>
              <a:rPr lang="en-US" sz="2400" dirty="0" smtClean="0"/>
              <a:t>The writer makes a </a:t>
            </a:r>
            <a:r>
              <a:rPr lang="en-US" sz="2400" dirty="0" err="1" smtClean="0"/>
              <a:t>generalised</a:t>
            </a:r>
            <a:r>
              <a:rPr lang="en-US" sz="2400" dirty="0" smtClean="0"/>
              <a:t> claim about the incompetence of a particular manager. </a:t>
            </a:r>
          </a:p>
          <a:p>
            <a:r>
              <a:rPr lang="en-US" sz="2400" dirty="0" smtClean="0"/>
              <a:t>The story follows as an example of supporting evidence for the </a:t>
            </a:r>
            <a:r>
              <a:rPr lang="en-US" sz="2400" dirty="0" err="1" smtClean="0"/>
              <a:t>generalised</a:t>
            </a:r>
            <a:r>
              <a:rPr lang="en-US" sz="2400" dirty="0" smtClean="0"/>
              <a:t> claim. </a:t>
            </a:r>
          </a:p>
        </p:txBody>
      </p:sp>
      <p:sp>
        <p:nvSpPr>
          <p:cNvPr id="5" name="TextBox 4"/>
          <p:cNvSpPr txBox="1"/>
          <p:nvPr/>
        </p:nvSpPr>
        <p:spPr>
          <a:xfrm>
            <a:off x="457200" y="304800"/>
            <a:ext cx="8229600" cy="1938992"/>
          </a:xfrm>
          <a:prstGeom prst="rect">
            <a:avLst/>
          </a:prstGeom>
          <a:solidFill>
            <a:srgbClr val="CCFFCC"/>
          </a:solidFill>
          <a:ln>
            <a:solidFill>
              <a:srgbClr val="000000"/>
            </a:solidFill>
          </a:ln>
        </p:spPr>
        <p:txBody>
          <a:bodyPr wrap="square" rtlCol="0">
            <a:spAutoFit/>
          </a:bodyPr>
          <a:lstStyle/>
          <a:p>
            <a:r>
              <a:rPr lang="en-AU" sz="2000" b="1" dirty="0" smtClean="0"/>
              <a:t>Prospective positioning</a:t>
            </a:r>
          </a:p>
          <a:p>
            <a:pPr lvl="1"/>
            <a:r>
              <a:rPr lang="en-AU" sz="2000" i="1" dirty="0" smtClean="0"/>
              <a:t>Astonishingly, the manager of a French language section was unable to speak the native tongue of the majority of team members. Inevitably, this generated operating problems and undermined supervisory authority.</a:t>
            </a:r>
          </a:p>
          <a:p>
            <a:pPr lvl="1"/>
            <a:r>
              <a:rPr lang="en-AU" sz="2000" i="1" dirty="0" smtClean="0"/>
              <a:t> </a:t>
            </a:r>
            <a:endParaRPr lang="en-US" sz="2000" dirty="0" smtClean="0"/>
          </a:p>
        </p:txBody>
      </p:sp>
      <p:sp>
        <p:nvSpPr>
          <p:cNvPr id="2" name="Slide Number Placeholder 1"/>
          <p:cNvSpPr>
            <a:spLocks noGrp="1"/>
          </p:cNvSpPr>
          <p:nvPr>
            <p:ph type="sldNum" sz="quarter" idx="12"/>
          </p:nvPr>
        </p:nvSpPr>
        <p:spPr/>
        <p:txBody>
          <a:bodyPr/>
          <a:lstStyle/>
          <a:p>
            <a:fld id="{33D6E5A2-EC83-451F-A719-9AC1370DD5CF}" type="slidenum">
              <a:rPr lang="en-US" smtClean="0"/>
              <a:pPr/>
              <a:t>36</a:t>
            </a:fld>
            <a:endParaRPr lang="en-US" dirty="0"/>
          </a:p>
        </p:txBody>
      </p:sp>
    </p:spTree>
    <p:extLst>
      <p:ext uri="{BB962C8B-B14F-4D97-AF65-F5344CB8AC3E}">
        <p14:creationId xmlns:p14="http://schemas.microsoft.com/office/powerpoint/2010/main" val="397394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652581"/>
            <a:ext cx="8305800" cy="1631216"/>
          </a:xfrm>
          <a:prstGeom prst="rect">
            <a:avLst/>
          </a:prstGeom>
          <a:solidFill>
            <a:srgbClr val="CCFFCC"/>
          </a:solidFill>
          <a:ln>
            <a:solidFill>
              <a:srgbClr val="000000"/>
            </a:solidFill>
          </a:ln>
        </p:spPr>
        <p:txBody>
          <a:bodyPr wrap="square" rtlCol="0">
            <a:spAutoFit/>
          </a:bodyPr>
          <a:lstStyle/>
          <a:p>
            <a:r>
              <a:rPr lang="en-AU" sz="2000" b="1" dirty="0" smtClean="0">
                <a:solidFill>
                  <a:srgbClr val="000000"/>
                </a:solidFill>
              </a:rPr>
              <a:t>Retrospective positioning</a:t>
            </a:r>
          </a:p>
          <a:p>
            <a:pPr lvl="1"/>
            <a:r>
              <a:rPr lang="en-AU" sz="2000" i="1" dirty="0" smtClean="0">
                <a:solidFill>
                  <a:srgbClr val="000000"/>
                </a:solidFill>
              </a:rPr>
              <a:t>The French speakers constituted a work group with a high degree of self-organization, and their scathing humour served to widen the gap between themselves and the company.</a:t>
            </a:r>
          </a:p>
          <a:p>
            <a:pPr lvl="1"/>
            <a:endParaRPr lang="en-US" sz="2000" dirty="0" smtClean="0">
              <a:solidFill>
                <a:srgbClr val="000000"/>
              </a:solidFill>
            </a:endParaRPr>
          </a:p>
        </p:txBody>
      </p:sp>
      <p:sp>
        <p:nvSpPr>
          <p:cNvPr id="8" name="TextBox 7"/>
          <p:cNvSpPr txBox="1"/>
          <p:nvPr/>
        </p:nvSpPr>
        <p:spPr>
          <a:xfrm>
            <a:off x="381000" y="4360037"/>
            <a:ext cx="8229600" cy="1477327"/>
          </a:xfrm>
          <a:prstGeom prst="rect">
            <a:avLst/>
          </a:prstGeom>
          <a:noFill/>
        </p:spPr>
        <p:txBody>
          <a:bodyPr wrap="square" rtlCol="0">
            <a:spAutoFit/>
          </a:bodyPr>
          <a:lstStyle/>
          <a:p>
            <a:r>
              <a:rPr lang="en-US" sz="2400" dirty="0" smtClean="0"/>
              <a:t>Retrospectively the writer steps back from the specific events to make generalized claims about the workers, their </a:t>
            </a:r>
            <a:r>
              <a:rPr lang="en-US" sz="2400" dirty="0" err="1" smtClean="0"/>
              <a:t>humour</a:t>
            </a:r>
            <a:r>
              <a:rPr lang="en-US" sz="2400" dirty="0" smtClean="0"/>
              <a:t> and their relations with the company</a:t>
            </a:r>
            <a:r>
              <a:rPr lang="en-AU" sz="2400" dirty="0" smtClean="0"/>
              <a:t> </a:t>
            </a:r>
            <a:endParaRPr lang="en-US" sz="2400" dirty="0" smtClean="0"/>
          </a:p>
          <a:p>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37</a:t>
            </a:fld>
            <a:endParaRPr lang="en-US" dirty="0"/>
          </a:p>
        </p:txBody>
      </p:sp>
    </p:spTree>
    <p:extLst>
      <p:ext uri="{BB962C8B-B14F-4D97-AF65-F5344CB8AC3E}">
        <p14:creationId xmlns:p14="http://schemas.microsoft.com/office/powerpoint/2010/main" val="2849898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5067" y="1230165"/>
            <a:ext cx="7847654" cy="1200328"/>
          </a:xfrm>
          <a:prstGeom prst="rect">
            <a:avLst/>
          </a:prstGeom>
        </p:spPr>
        <p:txBody>
          <a:bodyPr wrap="square">
            <a:spAutoFit/>
          </a:bodyPr>
          <a:lstStyle/>
          <a:p>
            <a:r>
              <a:rPr lang="en-US" sz="2400" dirty="0" smtClean="0"/>
              <a:t>The prospective </a:t>
            </a:r>
            <a:r>
              <a:rPr lang="en-US" sz="2400" i="1" dirty="0" smtClean="0"/>
              <a:t>and</a:t>
            </a:r>
            <a:r>
              <a:rPr lang="en-US" sz="2400" dirty="0" smtClean="0"/>
              <a:t> the retrospective claims generalize beyond the events, positioning  the story as one piece of evidence, and implying that other evidence is available. </a:t>
            </a:r>
          </a:p>
        </p:txBody>
      </p:sp>
      <p:sp>
        <p:nvSpPr>
          <p:cNvPr id="2" name="Slide Number Placeholder 1"/>
          <p:cNvSpPr>
            <a:spLocks noGrp="1"/>
          </p:cNvSpPr>
          <p:nvPr>
            <p:ph type="sldNum" sz="quarter" idx="12"/>
          </p:nvPr>
        </p:nvSpPr>
        <p:spPr/>
        <p:txBody>
          <a:bodyPr/>
          <a:lstStyle/>
          <a:p>
            <a:fld id="{33D6E5A2-EC83-451F-A719-9AC1370DD5CF}" type="slidenum">
              <a:rPr lang="en-US" smtClean="0"/>
              <a:pPr/>
              <a:t>38</a:t>
            </a:fld>
            <a:endParaRPr lang="en-US" dirty="0"/>
          </a:p>
        </p:txBody>
      </p:sp>
    </p:spTree>
    <p:extLst>
      <p:ext uri="{BB962C8B-B14F-4D97-AF65-F5344CB8AC3E}">
        <p14:creationId xmlns:p14="http://schemas.microsoft.com/office/powerpoint/2010/main" val="4158875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D6E5A2-EC83-451F-A719-9AC1370DD5CF}" type="slidenum">
              <a:rPr lang="en-US" smtClean="0"/>
              <a:pPr/>
              <a:t>39</a:t>
            </a:fld>
            <a:endParaRPr lang="en-US" dirty="0"/>
          </a:p>
        </p:txBody>
      </p:sp>
      <p:sp>
        <p:nvSpPr>
          <p:cNvPr id="4" name="TextBox 3"/>
          <p:cNvSpPr txBox="1"/>
          <p:nvPr/>
        </p:nvSpPr>
        <p:spPr>
          <a:xfrm>
            <a:off x="270933" y="445126"/>
            <a:ext cx="8737600" cy="566016"/>
          </a:xfrm>
          <a:prstGeom prst="rect">
            <a:avLst/>
          </a:prstGeom>
          <a:noFill/>
        </p:spPr>
        <p:txBody>
          <a:bodyPr wrap="square" rtlCol="0">
            <a:normAutofit/>
          </a:bodyPr>
          <a:lstStyle/>
          <a:p>
            <a:r>
              <a:rPr lang="en-US" sz="2400" dirty="0" smtClean="0"/>
              <a:t>Note the shifts in linguistic resources deployed </a:t>
            </a:r>
          </a:p>
          <a:p>
            <a:endParaRPr lang="en-US" sz="3600" dirty="0" smtClean="0"/>
          </a:p>
          <a:p>
            <a:endParaRPr lang="en-US" sz="3600" dirty="0" smtClean="0"/>
          </a:p>
          <a:p>
            <a:endParaRPr lang="en-US" sz="3600" dirty="0"/>
          </a:p>
        </p:txBody>
      </p:sp>
      <p:sp>
        <p:nvSpPr>
          <p:cNvPr id="3" name="TextBox 2"/>
          <p:cNvSpPr txBox="1"/>
          <p:nvPr/>
        </p:nvSpPr>
        <p:spPr>
          <a:xfrm>
            <a:off x="270933" y="3042981"/>
            <a:ext cx="2726267" cy="1938992"/>
          </a:xfrm>
          <a:prstGeom prst="rect">
            <a:avLst/>
          </a:prstGeom>
          <a:solidFill>
            <a:srgbClr val="CCFFCC"/>
          </a:solidFill>
          <a:ln>
            <a:solidFill>
              <a:srgbClr val="000000"/>
            </a:solidFill>
          </a:ln>
        </p:spPr>
        <p:txBody>
          <a:bodyPr wrap="square" rtlCol="0">
            <a:spAutoFit/>
          </a:bodyPr>
          <a:lstStyle/>
          <a:p>
            <a:r>
              <a:rPr lang="en-AU" sz="2000" i="1" dirty="0"/>
              <a:t>Agents at adjacent workstations were scarcely able to contain their laughter</a:t>
            </a:r>
            <a:r>
              <a:rPr lang="en-AU" sz="2000" i="1" dirty="0" smtClean="0"/>
              <a:t>.</a:t>
            </a:r>
          </a:p>
          <a:p>
            <a:r>
              <a:rPr lang="en-AU" sz="2000" i="1" dirty="0" smtClean="0"/>
              <a:t> </a:t>
            </a:r>
            <a:endParaRPr lang="en-US" sz="2000" dirty="0"/>
          </a:p>
        </p:txBody>
      </p:sp>
      <p:sp>
        <p:nvSpPr>
          <p:cNvPr id="9" name="TextBox 8"/>
          <p:cNvSpPr txBox="1"/>
          <p:nvPr/>
        </p:nvSpPr>
        <p:spPr>
          <a:xfrm>
            <a:off x="6282266" y="3042981"/>
            <a:ext cx="2726267" cy="2246769"/>
          </a:xfrm>
          <a:prstGeom prst="rect">
            <a:avLst/>
          </a:prstGeom>
          <a:solidFill>
            <a:srgbClr val="CCFFCC"/>
          </a:solidFill>
          <a:ln>
            <a:solidFill>
              <a:schemeClr val="tx1"/>
            </a:solidFill>
          </a:ln>
        </p:spPr>
        <p:txBody>
          <a:bodyPr wrap="square" rtlCol="0">
            <a:spAutoFit/>
          </a:bodyPr>
          <a:lstStyle/>
          <a:p>
            <a:r>
              <a:rPr lang="en-AU" sz="2000" dirty="0" smtClean="0">
                <a:solidFill>
                  <a:schemeClr val="dk1"/>
                </a:solidFill>
              </a:rPr>
              <a:t>their </a:t>
            </a:r>
            <a:r>
              <a:rPr lang="en-AU" sz="2000" dirty="0">
                <a:solidFill>
                  <a:schemeClr val="dk1"/>
                </a:solidFill>
              </a:rPr>
              <a:t>scathing humour served to widen the gap between themselves and the </a:t>
            </a:r>
            <a:r>
              <a:rPr lang="en-AU" sz="2000" dirty="0" smtClean="0">
                <a:solidFill>
                  <a:schemeClr val="dk1"/>
                </a:solidFill>
              </a:rPr>
              <a:t>company</a:t>
            </a:r>
          </a:p>
          <a:p>
            <a:r>
              <a:rPr lang="en-US" sz="2000" dirty="0" smtClean="0"/>
              <a:t> </a:t>
            </a:r>
            <a:endParaRPr lang="en-US" sz="2000" dirty="0"/>
          </a:p>
        </p:txBody>
      </p:sp>
      <p:sp>
        <p:nvSpPr>
          <p:cNvPr id="10" name="TextBox 9"/>
          <p:cNvSpPr txBox="1"/>
          <p:nvPr/>
        </p:nvSpPr>
        <p:spPr>
          <a:xfrm>
            <a:off x="3335864" y="3042981"/>
            <a:ext cx="2726267" cy="2246769"/>
          </a:xfrm>
          <a:prstGeom prst="rect">
            <a:avLst/>
          </a:prstGeom>
          <a:solidFill>
            <a:srgbClr val="CCFFCC"/>
          </a:solidFill>
          <a:ln>
            <a:solidFill>
              <a:schemeClr val="tx1"/>
            </a:solidFill>
          </a:ln>
        </p:spPr>
        <p:txBody>
          <a:bodyPr wrap="square" rtlCol="0">
            <a:spAutoFit/>
          </a:bodyPr>
          <a:lstStyle/>
          <a:p>
            <a:r>
              <a:rPr lang="en-US" sz="2000" dirty="0" smtClean="0"/>
              <a:t>…</a:t>
            </a:r>
            <a:r>
              <a:rPr lang="en-AU" sz="2000" dirty="0" smtClean="0"/>
              <a:t>this </a:t>
            </a:r>
            <a:r>
              <a:rPr lang="en-AU" sz="2000" dirty="0"/>
              <a:t>farcical incident induced wholesale derision of both the hapless manager and the company </a:t>
            </a:r>
            <a:r>
              <a:rPr lang="en-AU" sz="2000" dirty="0" smtClean="0"/>
              <a:t>…. </a:t>
            </a:r>
          </a:p>
          <a:p>
            <a:endParaRPr lang="en-US" sz="2000" dirty="0"/>
          </a:p>
        </p:txBody>
      </p:sp>
      <p:sp>
        <p:nvSpPr>
          <p:cNvPr id="11" name="TextBox 10"/>
          <p:cNvSpPr txBox="1"/>
          <p:nvPr/>
        </p:nvSpPr>
        <p:spPr>
          <a:xfrm>
            <a:off x="3335864" y="2043800"/>
            <a:ext cx="2726267" cy="646331"/>
          </a:xfrm>
          <a:prstGeom prst="rect">
            <a:avLst/>
          </a:prstGeom>
          <a:solidFill>
            <a:srgbClr val="FFFFFF"/>
          </a:solidFill>
          <a:ln>
            <a:solidFill>
              <a:schemeClr val="tx1"/>
            </a:solidFill>
          </a:ln>
        </p:spPr>
        <p:txBody>
          <a:bodyPr wrap="square" rtlCol="0">
            <a:spAutoFit/>
          </a:bodyPr>
          <a:lstStyle/>
          <a:p>
            <a:r>
              <a:rPr lang="en-US" dirty="0"/>
              <a:t>in </a:t>
            </a:r>
            <a:r>
              <a:rPr lang="en-US" dirty="0" smtClean="0"/>
              <a:t>marginal stages of genre </a:t>
            </a:r>
            <a:endParaRPr lang="en-US" dirty="0"/>
          </a:p>
        </p:txBody>
      </p:sp>
      <p:sp>
        <p:nvSpPr>
          <p:cNvPr id="12" name="TextBox 11"/>
          <p:cNvSpPr txBox="1"/>
          <p:nvPr/>
        </p:nvSpPr>
        <p:spPr>
          <a:xfrm>
            <a:off x="6282266" y="2043800"/>
            <a:ext cx="2726267" cy="646331"/>
          </a:xfrm>
          <a:prstGeom prst="rect">
            <a:avLst/>
          </a:prstGeom>
          <a:solidFill>
            <a:srgbClr val="FFFFFF"/>
          </a:solidFill>
          <a:ln>
            <a:solidFill>
              <a:schemeClr val="tx1"/>
            </a:solidFill>
          </a:ln>
        </p:spPr>
        <p:txBody>
          <a:bodyPr wrap="square" rtlCol="0">
            <a:spAutoFit/>
          </a:bodyPr>
          <a:lstStyle/>
          <a:p>
            <a:r>
              <a:rPr lang="en-US" dirty="0"/>
              <a:t>in </a:t>
            </a:r>
            <a:r>
              <a:rPr lang="en-US" dirty="0" smtClean="0"/>
              <a:t>pro- &amp; retro-</a:t>
            </a:r>
            <a:r>
              <a:rPr lang="en-US" dirty="0" err="1" smtClean="0"/>
              <a:t>spective</a:t>
            </a:r>
            <a:r>
              <a:rPr lang="en-US" dirty="0" smtClean="0"/>
              <a:t> positioning of genre</a:t>
            </a:r>
          </a:p>
        </p:txBody>
      </p:sp>
      <p:sp>
        <p:nvSpPr>
          <p:cNvPr id="13" name="TextBox 12"/>
          <p:cNvSpPr txBox="1"/>
          <p:nvPr/>
        </p:nvSpPr>
        <p:spPr>
          <a:xfrm>
            <a:off x="270933" y="2070037"/>
            <a:ext cx="2726267" cy="369332"/>
          </a:xfrm>
          <a:prstGeom prst="rect">
            <a:avLst/>
          </a:prstGeom>
          <a:solidFill>
            <a:srgbClr val="FFFFFF"/>
          </a:solidFill>
          <a:ln>
            <a:solidFill>
              <a:schemeClr val="tx1"/>
            </a:solidFill>
          </a:ln>
        </p:spPr>
        <p:txBody>
          <a:bodyPr wrap="square" rtlCol="0">
            <a:spAutoFit/>
          </a:bodyPr>
          <a:lstStyle/>
          <a:p>
            <a:r>
              <a:rPr lang="en-US" dirty="0"/>
              <a:t>in </a:t>
            </a:r>
            <a:r>
              <a:rPr lang="en-US" dirty="0" smtClean="0"/>
              <a:t>core stages of genre </a:t>
            </a:r>
            <a:endParaRPr lang="en-US" dirty="0"/>
          </a:p>
        </p:txBody>
      </p:sp>
    </p:spTree>
    <p:extLst>
      <p:ext uri="{BB962C8B-B14F-4D97-AF65-F5344CB8AC3E}">
        <p14:creationId xmlns:p14="http://schemas.microsoft.com/office/powerpoint/2010/main" val="117966995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332" y="459074"/>
            <a:ext cx="8288867" cy="5897275"/>
          </a:xfrm>
          <a:prstGeom prst="rect">
            <a:avLst/>
          </a:prstGeom>
          <a:noFill/>
        </p:spPr>
        <p:txBody>
          <a:bodyPr wrap="square" rtlCol="0">
            <a:normAutofit fontScale="92500"/>
          </a:bodyPr>
          <a:lstStyle/>
          <a:p>
            <a:r>
              <a:rPr lang="en-US" sz="5000" dirty="0" smtClean="0"/>
              <a:t>Locating and differentiating stories</a:t>
            </a:r>
          </a:p>
          <a:p>
            <a:endParaRPr lang="en-US" sz="5000" dirty="0"/>
          </a:p>
          <a:p>
            <a:r>
              <a:rPr lang="en-US" sz="5000" dirty="0" smtClean="0"/>
              <a:t>Exploring their adaptations and functions</a:t>
            </a:r>
          </a:p>
          <a:p>
            <a:endParaRPr lang="en-US" sz="5000" dirty="0"/>
          </a:p>
          <a:p>
            <a:r>
              <a:rPr lang="en-US" sz="5000" dirty="0" smtClean="0"/>
              <a:t>Considering disciplinary differences in story telling</a:t>
            </a:r>
            <a:endParaRPr lang="en-US" sz="5000" dirty="0"/>
          </a:p>
          <a:p>
            <a:endParaRPr lang="en-US" sz="72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4</a:t>
            </a:fld>
            <a:endParaRPr lang="en-US" dirty="0"/>
          </a:p>
        </p:txBody>
      </p:sp>
    </p:spTree>
    <p:extLst>
      <p:ext uri="{BB962C8B-B14F-4D97-AF65-F5344CB8AC3E}">
        <p14:creationId xmlns:p14="http://schemas.microsoft.com/office/powerpoint/2010/main" val="7631021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 y="825580"/>
            <a:ext cx="8996645" cy="5909309"/>
            <a:chOff x="1" y="579357"/>
            <a:chExt cx="8996645" cy="5909309"/>
          </a:xfrm>
        </p:grpSpPr>
        <p:sp>
          <p:nvSpPr>
            <p:cNvPr id="4" name="TextBox 3"/>
            <p:cNvSpPr txBox="1"/>
            <p:nvPr/>
          </p:nvSpPr>
          <p:spPr>
            <a:xfrm>
              <a:off x="1240035" y="579357"/>
              <a:ext cx="7756611" cy="5909309"/>
            </a:xfrm>
            <a:prstGeom prst="rect">
              <a:avLst/>
            </a:prstGeom>
            <a:solidFill>
              <a:srgbClr val="CCFFCC"/>
            </a:solidFill>
            <a:ln>
              <a:solidFill>
                <a:srgbClr val="000000"/>
              </a:solidFill>
            </a:ln>
          </p:spPr>
          <p:txBody>
            <a:bodyPr wrap="square" rtlCol="0">
              <a:spAutoFit/>
            </a:bodyPr>
            <a:lstStyle/>
            <a:p>
              <a:r>
                <a:rPr lang="en-US" sz="1400" b="1" dirty="0" smtClean="0">
                  <a:solidFill>
                    <a:srgbClr val="008000"/>
                  </a:solidFill>
                </a:rPr>
                <a:t>Macro-Theme 3</a:t>
              </a:r>
              <a:endParaRPr lang="en-AU" sz="1400" dirty="0" smtClean="0">
                <a:solidFill>
                  <a:srgbClr val="008000"/>
                </a:solidFill>
              </a:endParaRPr>
            </a:p>
            <a:p>
              <a:r>
                <a:rPr lang="en-US" sz="1400" b="1" dirty="0" err="1" smtClean="0"/>
                <a:t>Humour</a:t>
              </a:r>
              <a:r>
                <a:rPr lang="en-US" sz="1400" b="1" dirty="0" smtClean="0"/>
                <a:t> and the Erosion of Team Leader Authority</a:t>
              </a:r>
              <a:endParaRPr lang="en-AU" sz="1400" dirty="0" smtClean="0"/>
            </a:p>
            <a:p>
              <a:pPr marL="179388"/>
              <a:r>
                <a:rPr lang="en-US" sz="1400" dirty="0" smtClean="0"/>
                <a:t>…joking …becomes a means of conducting a satirical attack on management: …</a:t>
              </a:r>
              <a:endParaRPr lang="en-US" sz="1400" b="1" dirty="0" smtClean="0"/>
            </a:p>
            <a:p>
              <a:pPr marL="179388"/>
              <a:r>
                <a:rPr lang="en-US" sz="1400" b="1" dirty="0" smtClean="0">
                  <a:solidFill>
                    <a:srgbClr val="008000"/>
                  </a:solidFill>
                </a:rPr>
                <a:t>Macro-Theme 2</a:t>
              </a:r>
              <a:endParaRPr lang="en-AU" sz="1400" dirty="0" smtClean="0">
                <a:solidFill>
                  <a:srgbClr val="008000"/>
                </a:solidFill>
              </a:endParaRPr>
            </a:p>
            <a:p>
              <a:pPr marL="179388"/>
              <a:r>
                <a:rPr lang="en-US" sz="1400" dirty="0" smtClean="0"/>
                <a:t>The joking practices of agents at ‘T’ confirm these insights, </a:t>
              </a:r>
              <a:r>
                <a:rPr lang="en-AU" sz="1400" dirty="0" smtClean="0"/>
                <a:t>…</a:t>
              </a:r>
              <a:r>
                <a:rPr lang="en-US" sz="1400" dirty="0" smtClean="0"/>
                <a:t> that </a:t>
              </a:r>
              <a:r>
                <a:rPr lang="en-US" sz="1400" dirty="0" err="1" smtClean="0"/>
                <a:t>humour</a:t>
              </a:r>
              <a:r>
                <a:rPr lang="en-US" sz="1400" dirty="0" smtClean="0"/>
                <a:t> was directed at undermining team leaders’ authority. (…)</a:t>
              </a:r>
              <a:endParaRPr lang="en-US" sz="1400" b="1" dirty="0" smtClean="0">
                <a:solidFill>
                  <a:srgbClr val="FF0000"/>
                </a:solidFill>
              </a:endParaRPr>
            </a:p>
            <a:p>
              <a:pPr marL="360363"/>
              <a:r>
                <a:rPr lang="en-US" sz="1400" b="1" dirty="0" smtClean="0">
                  <a:solidFill>
                    <a:srgbClr val="008000"/>
                  </a:solidFill>
                </a:rPr>
                <a:t>Macro-Theme 1</a:t>
              </a:r>
            </a:p>
            <a:p>
              <a:pPr marL="360363"/>
              <a:r>
                <a:rPr lang="en-US" sz="1400" dirty="0" smtClean="0"/>
                <a:t>Three examples follow.</a:t>
              </a:r>
              <a:r>
                <a:rPr lang="en-AU" sz="1400" dirty="0" smtClean="0"/>
                <a:t> </a:t>
              </a:r>
            </a:p>
            <a:p>
              <a:pPr marL="539750"/>
              <a:r>
                <a:rPr lang="en-US" sz="1400" dirty="0" smtClean="0">
                  <a:solidFill>
                    <a:srgbClr val="008000"/>
                  </a:solidFill>
                </a:rPr>
                <a:t>Hyper-Theme 1(…)</a:t>
              </a:r>
            </a:p>
            <a:p>
              <a:pPr marL="539750"/>
              <a:r>
                <a:rPr lang="en-US" sz="1400" dirty="0" smtClean="0">
                  <a:solidFill>
                    <a:srgbClr val="008000"/>
                  </a:solidFill>
                </a:rPr>
                <a:t>Hyper-Theme 2 (…)</a:t>
              </a:r>
            </a:p>
            <a:p>
              <a:pPr marL="539750"/>
              <a:r>
                <a:rPr lang="en-US" sz="1400" dirty="0" smtClean="0">
                  <a:solidFill>
                    <a:srgbClr val="008000"/>
                  </a:solidFill>
                </a:rPr>
                <a:t>Hyper-Theme 3 (…)</a:t>
              </a:r>
            </a:p>
            <a:p>
              <a:pPr marL="539750"/>
              <a:r>
                <a:rPr lang="en-US" sz="1400" b="1" dirty="0" smtClean="0"/>
                <a:t>Je ne </a:t>
              </a:r>
              <a:r>
                <a:rPr lang="en-US" sz="1400" b="1" dirty="0" err="1" smtClean="0"/>
                <a:t>parle</a:t>
              </a:r>
              <a:r>
                <a:rPr lang="en-US" sz="1400" b="1" dirty="0" smtClean="0"/>
                <a:t> pas </a:t>
              </a:r>
              <a:r>
                <a:rPr lang="en-US" sz="1400" b="1" dirty="0" err="1" smtClean="0"/>
                <a:t>français</a:t>
              </a:r>
              <a:endParaRPr lang="en-AU" sz="1400" dirty="0" smtClean="0"/>
            </a:p>
            <a:p>
              <a:pPr marL="539750"/>
              <a:r>
                <a:rPr lang="en-US" sz="1400" dirty="0" smtClean="0"/>
                <a:t>Astonishingly, the manager of a French language section was unable to speak the native tongue of the majority of team members. Inevitably, this generated operating problems and undermined supervisory authority. </a:t>
              </a:r>
            </a:p>
            <a:p>
              <a:pPr marL="809625" lvl="1"/>
              <a:endParaRPr lang="en-US" sz="1200" dirty="0" smtClean="0">
                <a:solidFill>
                  <a:srgbClr val="2387A7"/>
                </a:solidFill>
              </a:endParaRPr>
            </a:p>
            <a:p>
              <a:pPr marL="809625" lvl="1"/>
              <a:r>
                <a:rPr lang="en-US" sz="1600" b="1" dirty="0" smtClean="0">
                  <a:solidFill>
                    <a:srgbClr val="0000FF"/>
                  </a:solidFill>
                </a:rPr>
                <a:t>&lt;&lt;Anecdote&gt;&gt;</a:t>
              </a:r>
            </a:p>
            <a:p>
              <a:pPr marL="809625" lvl="1"/>
              <a:endParaRPr lang="en-US" sz="1400" dirty="0" smtClean="0">
                <a:solidFill>
                  <a:srgbClr val="0000FF"/>
                </a:solidFill>
              </a:endParaRPr>
            </a:p>
            <a:p>
              <a:pPr marL="539750"/>
              <a:r>
                <a:rPr lang="en-US" sz="1400" b="1" dirty="0" smtClean="0">
                  <a:solidFill>
                    <a:srgbClr val="008000"/>
                  </a:solidFill>
                </a:rPr>
                <a:t>Hyper-New</a:t>
              </a:r>
            </a:p>
            <a:p>
              <a:pPr marL="539750"/>
              <a:r>
                <a:rPr lang="en-US" sz="1400" dirty="0" smtClean="0"/>
                <a:t>It matters little that this story was embellished in the retelling.</a:t>
              </a:r>
              <a:r>
                <a:rPr lang="en-AU" sz="1400" dirty="0" smtClean="0"/>
                <a:t> </a:t>
              </a:r>
              <a:r>
                <a:rPr lang="en-US" sz="1400" dirty="0" smtClean="0"/>
                <a:t>What is significant is that it continued, months afterwards, to be a source of great amusement and had come to symbolize managerial incompetence. </a:t>
              </a:r>
            </a:p>
            <a:p>
              <a:pPr marL="179388"/>
              <a:r>
                <a:rPr lang="en-US" sz="1400" b="1" dirty="0" smtClean="0">
                  <a:solidFill>
                    <a:srgbClr val="008000"/>
                  </a:solidFill>
                </a:rPr>
                <a:t>Macro-New</a:t>
              </a:r>
            </a:p>
            <a:p>
              <a:pPr marL="179388"/>
              <a:r>
                <a:rPr lang="en-US" sz="1400" dirty="0" smtClean="0"/>
                <a:t>The French speakers constituted a work group with a high degree of self-organization, and their scathing </a:t>
              </a:r>
              <a:r>
                <a:rPr lang="en-US" sz="1400" dirty="0" err="1" smtClean="0"/>
                <a:t>humour</a:t>
              </a:r>
              <a:r>
                <a:rPr lang="en-US" sz="1400" dirty="0" smtClean="0"/>
                <a:t> served to widen the gap between themselves and the company. </a:t>
              </a:r>
              <a:endParaRPr lang="en-AU" sz="1400" dirty="0" smtClean="0"/>
            </a:p>
          </p:txBody>
        </p:sp>
        <p:sp>
          <p:nvSpPr>
            <p:cNvPr id="5" name="TextBox 4"/>
            <p:cNvSpPr txBox="1"/>
            <p:nvPr/>
          </p:nvSpPr>
          <p:spPr>
            <a:xfrm>
              <a:off x="1" y="579357"/>
              <a:ext cx="1240034" cy="523220"/>
            </a:xfrm>
            <a:prstGeom prst="rect">
              <a:avLst/>
            </a:prstGeom>
            <a:noFill/>
          </p:spPr>
          <p:txBody>
            <a:bodyPr wrap="square" rtlCol="0">
              <a:spAutoFit/>
            </a:bodyPr>
            <a:lstStyle/>
            <a:p>
              <a:r>
                <a:rPr lang="en-US" sz="1400" b="1" dirty="0" smtClean="0"/>
                <a:t>Highest level claim</a:t>
              </a:r>
              <a:endParaRPr lang="en-US" sz="1400" b="1" dirty="0"/>
            </a:p>
          </p:txBody>
        </p:sp>
        <p:sp>
          <p:nvSpPr>
            <p:cNvPr id="6" name="TextBox 5"/>
            <p:cNvSpPr txBox="1"/>
            <p:nvPr/>
          </p:nvSpPr>
          <p:spPr>
            <a:xfrm>
              <a:off x="1" y="1307996"/>
              <a:ext cx="1240034" cy="738664"/>
            </a:xfrm>
            <a:prstGeom prst="rect">
              <a:avLst/>
            </a:prstGeom>
            <a:noFill/>
          </p:spPr>
          <p:txBody>
            <a:bodyPr wrap="square" rtlCol="0">
              <a:spAutoFit/>
            </a:bodyPr>
            <a:lstStyle/>
            <a:p>
              <a:r>
                <a:rPr lang="en-US" sz="1400" b="1" dirty="0" smtClean="0"/>
                <a:t>Specifying claim +evidence</a:t>
              </a:r>
              <a:endParaRPr lang="en-US" sz="1400" b="1" dirty="0"/>
            </a:p>
          </p:txBody>
        </p:sp>
        <p:sp>
          <p:nvSpPr>
            <p:cNvPr id="8" name="TextBox 7"/>
            <p:cNvSpPr txBox="1"/>
            <p:nvPr/>
          </p:nvSpPr>
          <p:spPr>
            <a:xfrm>
              <a:off x="1" y="2202406"/>
              <a:ext cx="1371600" cy="307777"/>
            </a:xfrm>
            <a:prstGeom prst="rect">
              <a:avLst/>
            </a:prstGeom>
            <a:noFill/>
          </p:spPr>
          <p:txBody>
            <a:bodyPr wrap="square" rtlCol="0">
              <a:spAutoFit/>
            </a:bodyPr>
            <a:lstStyle/>
            <a:p>
              <a:r>
                <a:rPr lang="en-US" sz="1400" b="1" dirty="0" smtClean="0"/>
                <a:t>Exemplifying</a:t>
              </a:r>
              <a:endParaRPr lang="en-US" sz="1400" b="1" dirty="0"/>
            </a:p>
          </p:txBody>
        </p:sp>
        <p:sp>
          <p:nvSpPr>
            <p:cNvPr id="9" name="TextBox 8"/>
            <p:cNvSpPr txBox="1"/>
            <p:nvPr/>
          </p:nvSpPr>
          <p:spPr>
            <a:xfrm>
              <a:off x="1" y="4512574"/>
              <a:ext cx="1240034" cy="307777"/>
            </a:xfrm>
            <a:prstGeom prst="rect">
              <a:avLst/>
            </a:prstGeom>
            <a:noFill/>
          </p:spPr>
          <p:txBody>
            <a:bodyPr wrap="square" rtlCol="0">
              <a:spAutoFit/>
            </a:bodyPr>
            <a:lstStyle/>
            <a:p>
              <a:r>
                <a:rPr lang="en-US" sz="1400" b="1" dirty="0"/>
                <a:t>S</a:t>
              </a:r>
              <a:r>
                <a:rPr lang="en-US" sz="1400" b="1" dirty="0" smtClean="0"/>
                <a:t>ignificance</a:t>
              </a:r>
              <a:endParaRPr lang="en-US" sz="1400" b="1" dirty="0"/>
            </a:p>
          </p:txBody>
        </p:sp>
        <p:sp>
          <p:nvSpPr>
            <p:cNvPr id="10" name="TextBox 9"/>
            <p:cNvSpPr txBox="1"/>
            <p:nvPr/>
          </p:nvSpPr>
          <p:spPr>
            <a:xfrm>
              <a:off x="1" y="5313409"/>
              <a:ext cx="1240034" cy="523220"/>
            </a:xfrm>
            <a:prstGeom prst="rect">
              <a:avLst/>
            </a:prstGeom>
            <a:noFill/>
          </p:spPr>
          <p:txBody>
            <a:bodyPr wrap="square" rtlCol="0">
              <a:spAutoFit/>
            </a:bodyPr>
            <a:lstStyle/>
            <a:p>
              <a:r>
                <a:rPr lang="en-US" sz="1400" b="1" dirty="0" smtClean="0"/>
                <a:t>Reiterating claim</a:t>
              </a:r>
              <a:endParaRPr lang="en-US" sz="1400" b="1" dirty="0"/>
            </a:p>
          </p:txBody>
        </p:sp>
      </p:grpSp>
      <p:sp>
        <p:nvSpPr>
          <p:cNvPr id="11" name="Text Box 3"/>
          <p:cNvSpPr txBox="1">
            <a:spLocks noChangeArrowheads="1"/>
          </p:cNvSpPr>
          <p:nvPr/>
        </p:nvSpPr>
        <p:spPr bwMode="auto">
          <a:xfrm>
            <a:off x="152400" y="54648"/>
            <a:ext cx="8844246" cy="713016"/>
          </a:xfrm>
          <a:prstGeom prst="rect">
            <a:avLst/>
          </a:prstGeom>
          <a:noFill/>
          <a:ln w="9525">
            <a:solidFill>
              <a:srgbClr val="000000"/>
            </a:solidFill>
            <a:miter lim="800000"/>
            <a:headEnd/>
            <a:tailEnd/>
          </a:ln>
        </p:spPr>
        <p:txBody>
          <a:bodyPr wrap="square">
            <a:prstTxWarp prst="textNoShape">
              <a:avLst/>
            </a:prstTxWarp>
            <a:spAutoFit/>
          </a:bodyPr>
          <a:lstStyle/>
          <a:p>
            <a:pPr marL="0" lvl="1">
              <a:lnSpc>
                <a:spcPct val="90000"/>
              </a:lnSpc>
              <a:spcBef>
                <a:spcPct val="20000"/>
              </a:spcBef>
            </a:pPr>
            <a:r>
              <a:rPr lang="en-AU" sz="2000" dirty="0" smtClean="0">
                <a:cs typeface="Arial"/>
              </a:rPr>
              <a:t>Looking at the bigger picture</a:t>
            </a:r>
          </a:p>
          <a:p>
            <a:pPr marL="0" lvl="1">
              <a:lnSpc>
                <a:spcPct val="90000"/>
              </a:lnSpc>
              <a:spcBef>
                <a:spcPct val="20000"/>
              </a:spcBef>
            </a:pPr>
            <a:r>
              <a:rPr lang="en-AU" sz="2000" dirty="0" smtClean="0">
                <a:cs typeface="Arial"/>
              </a:rPr>
              <a:t> - the anecdote within a section of reporting findings</a:t>
            </a:r>
            <a:endParaRPr lang="en-US" sz="2000" dirty="0">
              <a:cs typeface="Arial"/>
            </a:endParaRPr>
          </a:p>
        </p:txBody>
      </p:sp>
    </p:spTree>
    <p:extLst>
      <p:ext uri="{BB962C8B-B14F-4D97-AF65-F5344CB8AC3E}">
        <p14:creationId xmlns:p14="http://schemas.microsoft.com/office/powerpoint/2010/main" val="195617022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D6E5A2-EC83-451F-A719-9AC1370DD5CF}" type="slidenum">
              <a:rPr lang="en-US" smtClean="0"/>
              <a:pPr/>
              <a:t>41</a:t>
            </a:fld>
            <a:endParaRPr lang="en-US" dirty="0"/>
          </a:p>
        </p:txBody>
      </p:sp>
      <p:sp>
        <p:nvSpPr>
          <p:cNvPr id="8" name="TextBox 7"/>
          <p:cNvSpPr txBox="1"/>
          <p:nvPr/>
        </p:nvSpPr>
        <p:spPr>
          <a:xfrm>
            <a:off x="389469" y="1454683"/>
            <a:ext cx="2988733" cy="646331"/>
          </a:xfrm>
          <a:prstGeom prst="rect">
            <a:avLst/>
          </a:prstGeom>
          <a:solidFill>
            <a:srgbClr val="CCFFCC"/>
          </a:solidFill>
          <a:ln>
            <a:solidFill>
              <a:srgbClr val="000000"/>
            </a:solidFill>
          </a:ln>
        </p:spPr>
        <p:txBody>
          <a:bodyPr wrap="square" rtlCol="0">
            <a:spAutoFit/>
          </a:bodyPr>
          <a:lstStyle/>
          <a:p>
            <a:r>
              <a:rPr lang="en-US" dirty="0" err="1"/>
              <a:t>Humour</a:t>
            </a:r>
            <a:r>
              <a:rPr lang="en-US" dirty="0"/>
              <a:t> and the Erosion of Team Leader </a:t>
            </a:r>
            <a:r>
              <a:rPr lang="en-US" dirty="0" smtClean="0"/>
              <a:t>Authority</a:t>
            </a:r>
            <a:endParaRPr lang="en-AU" dirty="0"/>
          </a:p>
        </p:txBody>
      </p:sp>
      <p:sp>
        <p:nvSpPr>
          <p:cNvPr id="9" name="TextBox 8"/>
          <p:cNvSpPr txBox="1"/>
          <p:nvPr/>
        </p:nvSpPr>
        <p:spPr>
          <a:xfrm>
            <a:off x="211667" y="179058"/>
            <a:ext cx="8441266" cy="1015663"/>
          </a:xfrm>
          <a:prstGeom prst="rect">
            <a:avLst/>
          </a:prstGeom>
          <a:noFill/>
        </p:spPr>
        <p:txBody>
          <a:bodyPr wrap="square" rtlCol="0">
            <a:spAutoFit/>
          </a:bodyPr>
          <a:lstStyle/>
          <a:p>
            <a:r>
              <a:rPr lang="en-US" sz="2000" dirty="0"/>
              <a:t>I</a:t>
            </a:r>
            <a:r>
              <a:rPr lang="en-US" sz="2000" dirty="0" smtClean="0"/>
              <a:t>n </a:t>
            </a:r>
            <a:r>
              <a:rPr lang="en-US" sz="2000" dirty="0"/>
              <a:t>the  global framing of the </a:t>
            </a:r>
            <a:r>
              <a:rPr lang="en-US" sz="2000" dirty="0" smtClean="0"/>
              <a:t>story</a:t>
            </a:r>
          </a:p>
          <a:p>
            <a:pPr marL="342900" indent="-342900">
              <a:buFontTx/>
              <a:buChar char="-"/>
            </a:pPr>
            <a:r>
              <a:rPr lang="en-US" sz="2000" dirty="0" smtClean="0"/>
              <a:t>note movement in commitment of ideational meanings, </a:t>
            </a:r>
          </a:p>
          <a:p>
            <a:pPr marL="342900" indent="-342900">
              <a:buFontTx/>
              <a:buChar char="-"/>
            </a:pPr>
            <a:r>
              <a:rPr lang="en-US" sz="2000" dirty="0" smtClean="0"/>
              <a:t>and movement in levels of abstraction and generalization</a:t>
            </a:r>
          </a:p>
        </p:txBody>
      </p:sp>
      <p:sp>
        <p:nvSpPr>
          <p:cNvPr id="11" name="TextBox 10"/>
          <p:cNvSpPr txBox="1"/>
          <p:nvPr/>
        </p:nvSpPr>
        <p:spPr>
          <a:xfrm>
            <a:off x="1397002" y="4057243"/>
            <a:ext cx="2904066" cy="1754327"/>
          </a:xfrm>
          <a:prstGeom prst="rect">
            <a:avLst/>
          </a:prstGeom>
          <a:solidFill>
            <a:srgbClr val="CCFFCC"/>
          </a:solidFill>
          <a:ln>
            <a:solidFill>
              <a:srgbClr val="000000"/>
            </a:solidFill>
          </a:ln>
        </p:spPr>
        <p:txBody>
          <a:bodyPr wrap="square" rtlCol="0">
            <a:spAutoFit/>
          </a:bodyPr>
          <a:lstStyle/>
          <a:p>
            <a:r>
              <a:rPr lang="en-AU" dirty="0"/>
              <a:t>The joking practices of agents at ‘T’ confirm these insights, … that humour was directed at undermining team leaders’ authority</a:t>
            </a:r>
            <a:r>
              <a:rPr lang="en-AU" dirty="0" smtClean="0"/>
              <a:t>.</a:t>
            </a:r>
            <a:endParaRPr lang="en-AU" dirty="0"/>
          </a:p>
        </p:txBody>
      </p:sp>
      <p:sp>
        <p:nvSpPr>
          <p:cNvPr id="12" name="TextBox 11"/>
          <p:cNvSpPr txBox="1"/>
          <p:nvPr/>
        </p:nvSpPr>
        <p:spPr>
          <a:xfrm>
            <a:off x="3539067" y="6283094"/>
            <a:ext cx="2472267" cy="461665"/>
          </a:xfrm>
          <a:prstGeom prst="rect">
            <a:avLst/>
          </a:prstGeom>
          <a:solidFill>
            <a:srgbClr val="CCFFCC"/>
          </a:solidFill>
          <a:ln>
            <a:solidFill>
              <a:schemeClr val="tx1"/>
            </a:solidFill>
          </a:ln>
        </p:spPr>
        <p:txBody>
          <a:bodyPr wrap="square" rtlCol="0">
            <a:spAutoFit/>
          </a:bodyPr>
          <a:lstStyle/>
          <a:p>
            <a:r>
              <a:rPr lang="en-US" sz="2400" dirty="0" smtClean="0">
                <a:latin typeface="Chalkboard"/>
              </a:rPr>
              <a:t>     STORY</a:t>
            </a:r>
            <a:endParaRPr lang="en-US" sz="2400" dirty="0">
              <a:latin typeface="Chalkboard"/>
            </a:endParaRPr>
          </a:p>
        </p:txBody>
      </p:sp>
      <p:sp>
        <p:nvSpPr>
          <p:cNvPr id="14" name="TextBox 13"/>
          <p:cNvSpPr txBox="1"/>
          <p:nvPr/>
        </p:nvSpPr>
        <p:spPr>
          <a:xfrm>
            <a:off x="702734" y="2487949"/>
            <a:ext cx="2836333" cy="1231106"/>
          </a:xfrm>
          <a:prstGeom prst="rect">
            <a:avLst/>
          </a:prstGeom>
          <a:solidFill>
            <a:srgbClr val="CCFFCC"/>
          </a:solidFill>
          <a:ln>
            <a:solidFill>
              <a:srgbClr val="000000"/>
            </a:solidFill>
          </a:ln>
        </p:spPr>
        <p:txBody>
          <a:bodyPr wrap="square" rtlCol="0">
            <a:spAutoFit/>
          </a:bodyPr>
          <a:lstStyle/>
          <a:p>
            <a:r>
              <a:rPr lang="en-US" sz="2000" dirty="0" smtClean="0"/>
              <a:t>…</a:t>
            </a:r>
            <a:r>
              <a:rPr lang="en-US" dirty="0" smtClean="0"/>
              <a:t>joking </a:t>
            </a:r>
            <a:r>
              <a:rPr lang="en-US" dirty="0"/>
              <a:t>… </a:t>
            </a:r>
            <a:r>
              <a:rPr lang="en-US" dirty="0" smtClean="0"/>
              <a:t>become </a:t>
            </a:r>
            <a:r>
              <a:rPr lang="en-US" dirty="0"/>
              <a:t>a means of conducting a satirical attack on management</a:t>
            </a:r>
            <a:r>
              <a:rPr lang="en-US" dirty="0" smtClean="0"/>
              <a:t>.</a:t>
            </a:r>
            <a:endParaRPr lang="en-US" dirty="0"/>
          </a:p>
        </p:txBody>
      </p:sp>
      <p:sp>
        <p:nvSpPr>
          <p:cNvPr id="16" name="Rectangle 15"/>
          <p:cNvSpPr/>
          <p:nvPr/>
        </p:nvSpPr>
        <p:spPr>
          <a:xfrm>
            <a:off x="5198533" y="4518907"/>
            <a:ext cx="2929466" cy="1477328"/>
          </a:xfrm>
          <a:prstGeom prst="rect">
            <a:avLst/>
          </a:prstGeom>
          <a:solidFill>
            <a:srgbClr val="CCFFCC"/>
          </a:solidFill>
          <a:ln>
            <a:solidFill>
              <a:srgbClr val="000000"/>
            </a:solidFill>
          </a:ln>
        </p:spPr>
        <p:txBody>
          <a:bodyPr wrap="square">
            <a:spAutoFit/>
          </a:bodyPr>
          <a:lstStyle/>
          <a:p>
            <a:r>
              <a:rPr lang="en-US" dirty="0"/>
              <a:t>t</a:t>
            </a:r>
            <a:r>
              <a:rPr lang="en-US" dirty="0" smtClean="0"/>
              <a:t>he story … continued … to </a:t>
            </a:r>
            <a:r>
              <a:rPr lang="en-US" dirty="0"/>
              <a:t>be a source of great amusement and </a:t>
            </a:r>
            <a:r>
              <a:rPr lang="en-US" dirty="0" smtClean="0"/>
              <a:t>… symbolize </a:t>
            </a:r>
            <a:r>
              <a:rPr lang="en-US" dirty="0"/>
              <a:t>managerial </a:t>
            </a:r>
            <a:r>
              <a:rPr lang="en-US" dirty="0" smtClean="0"/>
              <a:t>incompetence </a:t>
            </a:r>
            <a:endParaRPr lang="en-US" dirty="0"/>
          </a:p>
        </p:txBody>
      </p:sp>
      <p:sp>
        <p:nvSpPr>
          <p:cNvPr id="17" name="TextBox 16"/>
          <p:cNvSpPr txBox="1"/>
          <p:nvPr/>
        </p:nvSpPr>
        <p:spPr>
          <a:xfrm>
            <a:off x="5723467" y="2611059"/>
            <a:ext cx="2929466" cy="1200329"/>
          </a:xfrm>
          <a:prstGeom prst="rect">
            <a:avLst/>
          </a:prstGeom>
          <a:solidFill>
            <a:srgbClr val="CCFFCC"/>
          </a:solidFill>
          <a:ln>
            <a:solidFill>
              <a:srgbClr val="000000"/>
            </a:solidFill>
          </a:ln>
        </p:spPr>
        <p:txBody>
          <a:bodyPr wrap="square" rtlCol="0">
            <a:spAutoFit/>
          </a:bodyPr>
          <a:lstStyle/>
          <a:p>
            <a:r>
              <a:rPr lang="en-US" dirty="0" smtClean="0"/>
              <a:t>their scathing </a:t>
            </a:r>
            <a:r>
              <a:rPr lang="en-US" dirty="0" err="1" smtClean="0"/>
              <a:t>humour</a:t>
            </a:r>
            <a:r>
              <a:rPr lang="en-US" dirty="0" smtClean="0"/>
              <a:t> served to widen the gap between themselves and the company</a:t>
            </a:r>
            <a:endParaRPr lang="en-US" dirty="0"/>
          </a:p>
        </p:txBody>
      </p:sp>
      <p:cxnSp>
        <p:nvCxnSpPr>
          <p:cNvPr id="19" name="Straight Arrow Connector 18"/>
          <p:cNvCxnSpPr/>
          <p:nvPr/>
        </p:nvCxnSpPr>
        <p:spPr>
          <a:xfrm>
            <a:off x="1397002" y="1744133"/>
            <a:ext cx="2904066" cy="4402667"/>
          </a:xfrm>
          <a:prstGeom prst="straightConnector1">
            <a:avLst/>
          </a:prstGeom>
          <a:ln w="38100" cmpd="sng">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5198533" y="2946400"/>
            <a:ext cx="2252134" cy="3200401"/>
          </a:xfrm>
          <a:prstGeom prst="straightConnector1">
            <a:avLst/>
          </a:prstGeom>
          <a:ln w="38100" cmpd="sng">
            <a:solidFill>
              <a:srgbClr val="00009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52817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33400" y="579357"/>
            <a:ext cx="8610600" cy="5816977"/>
            <a:chOff x="533400" y="579357"/>
            <a:chExt cx="8610600" cy="5816977"/>
          </a:xfrm>
        </p:grpSpPr>
        <p:sp>
          <p:nvSpPr>
            <p:cNvPr id="4" name="TextBox 3"/>
            <p:cNvSpPr txBox="1"/>
            <p:nvPr/>
          </p:nvSpPr>
          <p:spPr>
            <a:xfrm>
              <a:off x="1447800" y="579357"/>
              <a:ext cx="7696200" cy="5816977"/>
            </a:xfrm>
            <a:prstGeom prst="rect">
              <a:avLst/>
            </a:prstGeom>
            <a:noFill/>
            <a:ln>
              <a:noFill/>
            </a:ln>
          </p:spPr>
          <p:txBody>
            <a:bodyPr wrap="square" rtlCol="0">
              <a:spAutoFit/>
            </a:bodyPr>
            <a:lstStyle/>
            <a:p>
              <a:r>
                <a:rPr lang="en-US" sz="1400" b="1" dirty="0" err="1" smtClean="0"/>
                <a:t>Humour</a:t>
              </a:r>
              <a:r>
                <a:rPr lang="en-US" sz="1400" b="1" dirty="0" smtClean="0"/>
                <a:t> and the Erosion of Team Leader Authority</a:t>
              </a:r>
              <a:endParaRPr lang="en-AU" sz="1400" dirty="0" smtClean="0"/>
            </a:p>
            <a:p>
              <a:pPr marL="179388"/>
              <a:r>
                <a:rPr lang="en-US" sz="1400" dirty="0" smtClean="0"/>
                <a:t>…joking …becomes a means of conducting a satirical attack on management: …</a:t>
              </a:r>
              <a:endParaRPr lang="en-US" sz="1400" b="1" dirty="0" smtClean="0"/>
            </a:p>
            <a:p>
              <a:pPr marL="179388"/>
              <a:endParaRPr lang="en-US" sz="1400" dirty="0" smtClean="0"/>
            </a:p>
            <a:p>
              <a:pPr marL="636588" lvl="1"/>
              <a:r>
                <a:rPr lang="en-US" sz="1400" dirty="0" smtClean="0"/>
                <a:t>The joking practices of agents at ‘T’ confirm these insights, </a:t>
              </a:r>
              <a:r>
                <a:rPr lang="en-AU" sz="1400" dirty="0" smtClean="0"/>
                <a:t>…</a:t>
              </a:r>
              <a:r>
                <a:rPr lang="en-US" sz="1400" dirty="0" smtClean="0"/>
                <a:t> that </a:t>
              </a:r>
              <a:r>
                <a:rPr lang="en-US" sz="1400" dirty="0" err="1" smtClean="0"/>
                <a:t>humour</a:t>
              </a:r>
              <a:r>
                <a:rPr lang="en-US" sz="1400" dirty="0" smtClean="0"/>
                <a:t> was directed at undermining team leaders’ authority. (…)</a:t>
              </a:r>
              <a:endParaRPr lang="en-US" sz="1400" b="1" dirty="0" smtClean="0">
                <a:solidFill>
                  <a:srgbClr val="FF0000"/>
                </a:solidFill>
              </a:endParaRPr>
            </a:p>
            <a:p>
              <a:pPr marL="360363"/>
              <a:endParaRPr lang="en-US" sz="1400" dirty="0" smtClean="0"/>
            </a:p>
            <a:p>
              <a:pPr marL="817563" lvl="1"/>
              <a:r>
                <a:rPr lang="en-US" sz="1400" dirty="0" smtClean="0"/>
                <a:t>Three examples follow.</a:t>
              </a:r>
              <a:r>
                <a:rPr lang="en-AU" sz="1400" dirty="0" smtClean="0"/>
                <a:t> </a:t>
              </a:r>
            </a:p>
            <a:p>
              <a:pPr marL="996950" lvl="1"/>
              <a:endParaRPr lang="en-US" sz="1400" dirty="0" smtClean="0">
                <a:solidFill>
                  <a:srgbClr val="FF0000"/>
                </a:solidFill>
              </a:endParaRPr>
            </a:p>
            <a:p>
              <a:pPr marL="996950" lvl="1"/>
              <a:r>
                <a:rPr lang="en-US" sz="1400" dirty="0" smtClean="0"/>
                <a:t>1(…)</a:t>
              </a:r>
            </a:p>
            <a:p>
              <a:pPr marL="996950" lvl="1"/>
              <a:r>
                <a:rPr lang="en-US" sz="1400" dirty="0" smtClean="0"/>
                <a:t>2 (…)</a:t>
              </a:r>
            </a:p>
            <a:p>
              <a:pPr marL="996950" lvl="1"/>
              <a:r>
                <a:rPr lang="en-US" sz="1400" dirty="0" smtClean="0"/>
                <a:t>3 (…)</a:t>
              </a:r>
            </a:p>
            <a:p>
              <a:pPr marL="996950" lvl="1"/>
              <a:r>
                <a:rPr lang="en-US" sz="1400" b="1" dirty="0" smtClean="0"/>
                <a:t>Je ne </a:t>
              </a:r>
              <a:r>
                <a:rPr lang="en-US" sz="1400" b="1" dirty="0" err="1" smtClean="0"/>
                <a:t>parle</a:t>
              </a:r>
              <a:r>
                <a:rPr lang="en-US" sz="1400" b="1" dirty="0" smtClean="0"/>
                <a:t> pas </a:t>
              </a:r>
              <a:r>
                <a:rPr lang="en-US" sz="1400" b="1" dirty="0" err="1" smtClean="0"/>
                <a:t>français</a:t>
              </a:r>
              <a:endParaRPr lang="en-AU" sz="1400" dirty="0" smtClean="0"/>
            </a:p>
            <a:p>
              <a:pPr marL="996950" lvl="1"/>
              <a:r>
                <a:rPr lang="en-US" sz="1400" dirty="0" smtClean="0"/>
                <a:t>Astonishingly, the manager of a French language section was unable to speak the native tongue of the majority of team members. Inevitably, this generated operating problems and undermined supervisory authority. </a:t>
              </a:r>
            </a:p>
            <a:p>
              <a:pPr marL="809625" lvl="1"/>
              <a:endParaRPr lang="en-US" sz="1200" dirty="0" smtClean="0">
                <a:solidFill>
                  <a:srgbClr val="2387A7"/>
                </a:solidFill>
              </a:endParaRPr>
            </a:p>
            <a:p>
              <a:pPr marL="1266825" lvl="2"/>
              <a:r>
                <a:rPr lang="en-US" sz="1600" b="1" dirty="0" smtClean="0">
                  <a:solidFill>
                    <a:srgbClr val="008000"/>
                  </a:solidFill>
                </a:rPr>
                <a:t>&lt;&lt;Anecdote&gt;&gt;</a:t>
              </a:r>
            </a:p>
            <a:p>
              <a:pPr marL="809625" lvl="1"/>
              <a:endParaRPr lang="en-US" sz="1400" dirty="0" smtClean="0">
                <a:solidFill>
                  <a:srgbClr val="0000FF"/>
                </a:solidFill>
              </a:endParaRPr>
            </a:p>
            <a:p>
              <a:pPr marL="539750"/>
              <a:r>
                <a:rPr lang="en-US" sz="1400" dirty="0" smtClean="0"/>
                <a:t>It matters little that this story was embellished in the retelling.</a:t>
              </a:r>
              <a:r>
                <a:rPr lang="en-AU" sz="1400" dirty="0" smtClean="0"/>
                <a:t> </a:t>
              </a:r>
              <a:r>
                <a:rPr lang="en-US" sz="1400" dirty="0" smtClean="0"/>
                <a:t>What is significant is that it continued, months afterwards, to be a source of great amusement and had come to symbolize managerial incompetence. </a:t>
              </a:r>
            </a:p>
            <a:p>
              <a:pPr marL="179388"/>
              <a:endParaRPr lang="en-US" sz="1400" dirty="0" smtClean="0"/>
            </a:p>
            <a:p>
              <a:pPr marL="179388"/>
              <a:r>
                <a:rPr lang="en-US" sz="1400" dirty="0" smtClean="0"/>
                <a:t>The French speakers constituted a work group with a high degree of self-organization, and their scathing </a:t>
              </a:r>
              <a:r>
                <a:rPr lang="en-US" sz="1400" dirty="0" err="1" smtClean="0"/>
                <a:t>humour</a:t>
              </a:r>
              <a:r>
                <a:rPr lang="en-US" sz="1400" dirty="0" smtClean="0"/>
                <a:t> served to widen the gap between themselves and the company. </a:t>
              </a:r>
              <a:endParaRPr lang="en-AU" sz="1400" dirty="0" smtClean="0"/>
            </a:p>
            <a:p>
              <a:r>
                <a:rPr lang="en-US" sz="1400" dirty="0" smtClean="0"/>
                <a:t> </a:t>
              </a:r>
              <a:endParaRPr lang="en-AU" sz="1400" dirty="0" smtClean="0"/>
            </a:p>
            <a:p>
              <a:pPr lvl="7"/>
              <a:r>
                <a:rPr lang="en-AU" sz="1100" dirty="0" smtClean="0"/>
                <a:t>                               Taylor &amp; Bain 2003. In </a:t>
              </a:r>
              <a:r>
                <a:rPr lang="en-US" sz="1100" i="1" dirty="0" smtClean="0"/>
                <a:t>Organization Studies</a:t>
              </a:r>
              <a:r>
                <a:rPr lang="en-AU" sz="1100" dirty="0" smtClean="0"/>
                <a:t> </a:t>
              </a:r>
            </a:p>
          </p:txBody>
        </p:sp>
        <p:sp>
          <p:nvSpPr>
            <p:cNvPr id="5" name="TextBox 4"/>
            <p:cNvSpPr txBox="1"/>
            <p:nvPr/>
          </p:nvSpPr>
          <p:spPr>
            <a:xfrm>
              <a:off x="609600" y="685800"/>
              <a:ext cx="900025" cy="276999"/>
            </a:xfrm>
            <a:prstGeom prst="rect">
              <a:avLst/>
            </a:prstGeom>
            <a:noFill/>
          </p:spPr>
          <p:txBody>
            <a:bodyPr wrap="square" rtlCol="0">
              <a:spAutoFit/>
            </a:bodyPr>
            <a:lstStyle/>
            <a:p>
              <a:r>
                <a:rPr lang="en-US" sz="1200" dirty="0" smtClean="0"/>
                <a:t>claims</a:t>
              </a:r>
              <a:endParaRPr lang="en-US" sz="1200" dirty="0"/>
            </a:p>
          </p:txBody>
        </p:sp>
        <p:sp>
          <p:nvSpPr>
            <p:cNvPr id="6" name="TextBox 5"/>
            <p:cNvSpPr txBox="1"/>
            <p:nvPr/>
          </p:nvSpPr>
          <p:spPr>
            <a:xfrm>
              <a:off x="685800" y="1371600"/>
              <a:ext cx="1030028" cy="276999"/>
            </a:xfrm>
            <a:prstGeom prst="rect">
              <a:avLst/>
            </a:prstGeom>
            <a:noFill/>
          </p:spPr>
          <p:txBody>
            <a:bodyPr wrap="square" rtlCol="0">
              <a:spAutoFit/>
            </a:bodyPr>
            <a:lstStyle/>
            <a:p>
              <a:r>
                <a:rPr lang="en-US" sz="1200" dirty="0" smtClean="0"/>
                <a:t>evidence</a:t>
              </a:r>
              <a:endParaRPr lang="en-US" sz="1200" dirty="0"/>
            </a:p>
          </p:txBody>
        </p:sp>
        <p:sp>
          <p:nvSpPr>
            <p:cNvPr id="8" name="TextBox 7"/>
            <p:cNvSpPr txBox="1"/>
            <p:nvPr/>
          </p:nvSpPr>
          <p:spPr>
            <a:xfrm>
              <a:off x="609600" y="2057400"/>
              <a:ext cx="1360037" cy="276999"/>
            </a:xfrm>
            <a:prstGeom prst="rect">
              <a:avLst/>
            </a:prstGeom>
            <a:noFill/>
          </p:spPr>
          <p:txBody>
            <a:bodyPr wrap="square" rtlCol="0">
              <a:spAutoFit/>
            </a:bodyPr>
            <a:lstStyle/>
            <a:p>
              <a:r>
                <a:rPr lang="en-US" sz="1200" dirty="0" smtClean="0"/>
                <a:t>exemplification</a:t>
              </a:r>
              <a:endParaRPr lang="en-US" sz="1200" dirty="0"/>
            </a:p>
          </p:txBody>
        </p:sp>
        <p:sp>
          <p:nvSpPr>
            <p:cNvPr id="9" name="TextBox 8"/>
            <p:cNvSpPr txBox="1"/>
            <p:nvPr/>
          </p:nvSpPr>
          <p:spPr>
            <a:xfrm>
              <a:off x="685800" y="4495800"/>
              <a:ext cx="1240034" cy="276999"/>
            </a:xfrm>
            <a:prstGeom prst="rect">
              <a:avLst/>
            </a:prstGeom>
            <a:noFill/>
          </p:spPr>
          <p:txBody>
            <a:bodyPr wrap="square" rtlCol="0">
              <a:spAutoFit/>
            </a:bodyPr>
            <a:lstStyle/>
            <a:p>
              <a:r>
                <a:rPr lang="en-US" sz="1200" dirty="0" smtClean="0"/>
                <a:t>significance</a:t>
              </a:r>
              <a:endParaRPr lang="en-US" sz="1200" dirty="0"/>
            </a:p>
          </p:txBody>
        </p:sp>
        <p:sp>
          <p:nvSpPr>
            <p:cNvPr id="10" name="TextBox 9"/>
            <p:cNvSpPr txBox="1"/>
            <p:nvPr/>
          </p:nvSpPr>
          <p:spPr>
            <a:xfrm>
              <a:off x="533400" y="5334000"/>
              <a:ext cx="1240034" cy="461665"/>
            </a:xfrm>
            <a:prstGeom prst="rect">
              <a:avLst/>
            </a:prstGeom>
            <a:noFill/>
          </p:spPr>
          <p:txBody>
            <a:bodyPr wrap="square" rtlCol="0">
              <a:spAutoFit/>
            </a:bodyPr>
            <a:lstStyle/>
            <a:p>
              <a:r>
                <a:rPr lang="en-US" sz="1200" dirty="0" smtClean="0"/>
                <a:t>reiteration of claim</a:t>
              </a:r>
              <a:endParaRPr lang="en-US" sz="1200" dirty="0"/>
            </a:p>
          </p:txBody>
        </p:sp>
      </p:grpSp>
      <p:sp>
        <p:nvSpPr>
          <p:cNvPr id="11" name="Text Box 3"/>
          <p:cNvSpPr txBox="1">
            <a:spLocks noChangeArrowheads="1"/>
          </p:cNvSpPr>
          <p:nvPr/>
        </p:nvSpPr>
        <p:spPr bwMode="auto">
          <a:xfrm>
            <a:off x="186267" y="152400"/>
            <a:ext cx="8006046" cy="289823"/>
          </a:xfrm>
          <a:prstGeom prst="rect">
            <a:avLst/>
          </a:prstGeom>
          <a:noFill/>
          <a:ln w="9525">
            <a:noFill/>
            <a:miter lim="800000"/>
            <a:headEnd/>
            <a:tailEnd/>
          </a:ln>
        </p:spPr>
        <p:txBody>
          <a:bodyPr wrap="square">
            <a:prstTxWarp prst="textNoShape">
              <a:avLst/>
            </a:prstTxWarp>
            <a:spAutoFit/>
          </a:bodyPr>
          <a:lstStyle/>
          <a:p>
            <a:pPr marL="0" lvl="1">
              <a:lnSpc>
                <a:spcPct val="90000"/>
              </a:lnSpc>
              <a:spcBef>
                <a:spcPct val="20000"/>
              </a:spcBef>
            </a:pPr>
            <a:r>
              <a:rPr lang="en-AU" sz="1400" b="1" dirty="0" smtClean="0">
                <a:solidFill>
                  <a:srgbClr val="008000"/>
                </a:solidFill>
                <a:latin typeface="Arial"/>
                <a:cs typeface="Arial"/>
              </a:rPr>
              <a:t>‘Semantic waving’  (Martin, </a:t>
            </a:r>
            <a:r>
              <a:rPr lang="en-AU" sz="1400" b="1" dirty="0" err="1" smtClean="0">
                <a:solidFill>
                  <a:srgbClr val="008000"/>
                </a:solidFill>
                <a:latin typeface="Arial"/>
                <a:cs typeface="Arial"/>
              </a:rPr>
              <a:t>Maton</a:t>
            </a:r>
            <a:r>
              <a:rPr lang="en-AU" sz="1400" b="1" dirty="0" smtClean="0">
                <a:solidFill>
                  <a:srgbClr val="008000"/>
                </a:solidFill>
                <a:latin typeface="Arial"/>
                <a:cs typeface="Arial"/>
              </a:rPr>
              <a:t> &amp; </a:t>
            </a:r>
            <a:r>
              <a:rPr lang="en-AU" sz="1400" b="1" dirty="0" err="1" smtClean="0">
                <a:solidFill>
                  <a:srgbClr val="008000"/>
                </a:solidFill>
                <a:latin typeface="Arial"/>
                <a:cs typeface="Arial"/>
              </a:rPr>
              <a:t>Matruglio</a:t>
            </a:r>
            <a:r>
              <a:rPr lang="en-AU" sz="1400" b="1" dirty="0" smtClean="0">
                <a:solidFill>
                  <a:srgbClr val="008000"/>
                </a:solidFill>
                <a:latin typeface="Arial"/>
                <a:cs typeface="Arial"/>
              </a:rPr>
              <a:t> 2012)</a:t>
            </a:r>
            <a:endParaRPr lang="en-US" sz="1400" dirty="0">
              <a:solidFill>
                <a:srgbClr val="008000"/>
              </a:solidFill>
              <a:latin typeface="Arial"/>
              <a:cs typeface="Arial"/>
            </a:endParaRPr>
          </a:p>
        </p:txBody>
      </p:sp>
      <p:sp>
        <p:nvSpPr>
          <p:cNvPr id="16" name="Arc 15"/>
          <p:cNvSpPr/>
          <p:nvPr/>
        </p:nvSpPr>
        <p:spPr>
          <a:xfrm>
            <a:off x="685800" y="914400"/>
            <a:ext cx="1320049" cy="4495800"/>
          </a:xfrm>
          <a:prstGeom prst="arc">
            <a:avLst>
              <a:gd name="adj1" fmla="val 16198017"/>
              <a:gd name="adj2" fmla="val 5146809"/>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dirty="0">
              <a:solidFill>
                <a:srgbClr val="008000"/>
              </a:solidFill>
            </a:endParaRPr>
          </a:p>
        </p:txBody>
      </p:sp>
    </p:spTree>
    <p:extLst>
      <p:ext uri="{BB962C8B-B14F-4D97-AF65-F5344CB8AC3E}">
        <p14:creationId xmlns:p14="http://schemas.microsoft.com/office/powerpoint/2010/main" val="96407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D6E5A2-EC83-451F-A719-9AC1370DD5CF}" type="slidenum">
              <a:rPr lang="en-US" smtClean="0"/>
              <a:pPr/>
              <a:t>43</a:t>
            </a:fld>
            <a:endParaRPr lang="en-US" dirty="0"/>
          </a:p>
        </p:txBody>
      </p:sp>
      <p:sp>
        <p:nvSpPr>
          <p:cNvPr id="4" name="TextBox 3"/>
          <p:cNvSpPr txBox="1"/>
          <p:nvPr/>
        </p:nvSpPr>
        <p:spPr>
          <a:xfrm>
            <a:off x="745067" y="246785"/>
            <a:ext cx="7569200" cy="2123882"/>
          </a:xfrm>
          <a:prstGeom prst="rect">
            <a:avLst/>
          </a:prstGeom>
          <a:noFill/>
          <a:ln w="57150" cmpd="sng">
            <a:solidFill>
              <a:srgbClr val="000000"/>
            </a:solidFill>
          </a:ln>
        </p:spPr>
        <p:txBody>
          <a:bodyPr wrap="square" rtlCol="0">
            <a:normAutofit fontScale="92500" lnSpcReduction="20000"/>
          </a:bodyPr>
          <a:lstStyle/>
          <a:p>
            <a:r>
              <a:rPr lang="en-US" sz="3500" dirty="0"/>
              <a:t>S</a:t>
            </a:r>
            <a:r>
              <a:rPr lang="en-US" sz="3500" dirty="0" smtClean="0"/>
              <a:t>tory 1 </a:t>
            </a:r>
          </a:p>
          <a:p>
            <a:pPr marL="685800" indent="-685800">
              <a:buFont typeface="Arial"/>
              <a:buChar char="•"/>
            </a:pPr>
            <a:r>
              <a:rPr lang="en-US" sz="3500" dirty="0" smtClean="0"/>
              <a:t>an anecdote, </a:t>
            </a:r>
          </a:p>
          <a:p>
            <a:pPr marL="685800" indent="-685800">
              <a:buFont typeface="Arial"/>
              <a:buChar char="•"/>
            </a:pPr>
            <a:r>
              <a:rPr lang="en-US" sz="3500" dirty="0"/>
              <a:t>f</a:t>
            </a:r>
            <a:r>
              <a:rPr lang="en-US" sz="3500" dirty="0" smtClean="0"/>
              <a:t>rom social science ethnographic study</a:t>
            </a:r>
          </a:p>
          <a:p>
            <a:pPr marL="685800" indent="-685800">
              <a:buFont typeface="Arial"/>
              <a:buChar char="•"/>
            </a:pPr>
            <a:r>
              <a:rPr lang="en-US" sz="3500" dirty="0" smtClean="0"/>
              <a:t>located </a:t>
            </a:r>
            <a:r>
              <a:rPr lang="en-US" sz="3500" dirty="0"/>
              <a:t>in findings </a:t>
            </a:r>
            <a:r>
              <a:rPr lang="en-US" sz="3500" dirty="0" smtClean="0"/>
              <a:t>section.</a:t>
            </a:r>
          </a:p>
        </p:txBody>
      </p:sp>
      <p:sp>
        <p:nvSpPr>
          <p:cNvPr id="3" name="TextBox 2"/>
          <p:cNvSpPr txBox="1"/>
          <p:nvPr/>
        </p:nvSpPr>
        <p:spPr>
          <a:xfrm>
            <a:off x="745067" y="3007704"/>
            <a:ext cx="7569200" cy="3816430"/>
          </a:xfrm>
          <a:prstGeom prst="rect">
            <a:avLst/>
          </a:prstGeom>
          <a:noFill/>
        </p:spPr>
        <p:txBody>
          <a:bodyPr wrap="square" rtlCol="0">
            <a:spAutoFit/>
          </a:bodyPr>
          <a:lstStyle/>
          <a:p>
            <a:r>
              <a:rPr lang="en-US" sz="2800" dirty="0"/>
              <a:t>The story was retold from its telling in a workplace and put to work in an academic paper. </a:t>
            </a:r>
          </a:p>
          <a:p>
            <a:endParaRPr lang="en-US" sz="2800" dirty="0"/>
          </a:p>
          <a:p>
            <a:r>
              <a:rPr lang="en-US" sz="2800" b="1" dirty="0"/>
              <a:t>The story functions as evidence supporting a hierarchy of knowledge claims.</a:t>
            </a:r>
          </a:p>
          <a:p>
            <a:r>
              <a:rPr lang="en-US" sz="2800" b="1" dirty="0"/>
              <a:t>It gives legitimacy to those knowledge claims</a:t>
            </a:r>
          </a:p>
          <a:p>
            <a:endParaRPr lang="en-US" dirty="0"/>
          </a:p>
        </p:txBody>
      </p:sp>
    </p:spTree>
    <p:extLst>
      <p:ext uri="{BB962C8B-B14F-4D97-AF65-F5344CB8AC3E}">
        <p14:creationId xmlns:p14="http://schemas.microsoft.com/office/powerpoint/2010/main" val="143002513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59934" y="1303867"/>
            <a:ext cx="6781800" cy="4275667"/>
          </a:xfrm>
          <a:prstGeom prst="rect">
            <a:avLst/>
          </a:prstGeom>
          <a:noFill/>
          <a:ln w="57150" cmpd="sng">
            <a:solidFill>
              <a:srgbClr val="000000"/>
            </a:solidFill>
          </a:ln>
        </p:spPr>
        <p:txBody>
          <a:bodyPr wrap="square" rtlCol="0">
            <a:normAutofit fontScale="92500" lnSpcReduction="20000"/>
          </a:bodyPr>
          <a:lstStyle/>
          <a:p>
            <a:r>
              <a:rPr lang="en-US" sz="3200" dirty="0"/>
              <a:t>Story 2</a:t>
            </a:r>
            <a:br>
              <a:rPr lang="en-US" sz="3200" dirty="0"/>
            </a:br>
            <a:endParaRPr lang="en-US" sz="3200" dirty="0" smtClean="0"/>
          </a:p>
          <a:p>
            <a:pPr marL="457200" indent="-457200">
              <a:buFont typeface="Arial"/>
              <a:buChar char="•"/>
            </a:pPr>
            <a:r>
              <a:rPr lang="en-US" sz="3200" dirty="0" smtClean="0"/>
              <a:t>from </a:t>
            </a:r>
            <a:r>
              <a:rPr lang="en-US" sz="3200" dirty="0"/>
              <a:t>a critical  auto-ethnography </a:t>
            </a:r>
            <a:endParaRPr lang="en-US" sz="3200" dirty="0" smtClean="0"/>
          </a:p>
          <a:p>
            <a:pPr marL="457200" indent="-457200">
              <a:buFont typeface="Arial"/>
              <a:buChar char="•"/>
            </a:pPr>
            <a:r>
              <a:rPr lang="en-US" sz="3200" dirty="0" smtClean="0"/>
              <a:t>in the humanities –cultural studies</a:t>
            </a:r>
          </a:p>
          <a:p>
            <a:pPr marL="457200" indent="-457200">
              <a:buFont typeface="Arial"/>
              <a:buChar char="•"/>
            </a:pPr>
            <a:r>
              <a:rPr lang="en-US" sz="3200" dirty="0"/>
              <a:t>f</a:t>
            </a:r>
            <a:r>
              <a:rPr lang="en-US" sz="3200" dirty="0" smtClean="0"/>
              <a:t>rom the introduction</a:t>
            </a:r>
          </a:p>
          <a:p>
            <a:endParaRPr lang="en-US" sz="3200" dirty="0"/>
          </a:p>
          <a:p>
            <a:endParaRPr lang="en-US" sz="2400" dirty="0" smtClean="0"/>
          </a:p>
          <a:p>
            <a:endParaRPr lang="en-US" sz="2400" dirty="0" smtClean="0"/>
          </a:p>
          <a:p>
            <a:r>
              <a:rPr lang="en-AU" dirty="0"/>
              <a:t>Simpson, J, S. 2010. ‘“I’m more afraid of you than I am of the terrorists”: agency, dissent, and the challenges of democratic hope’, </a:t>
            </a:r>
            <a:r>
              <a:rPr lang="en-AU" i="1" dirty="0"/>
              <a:t>Review of Education, Pedagogy and Cultural Studies</a:t>
            </a:r>
            <a:r>
              <a:rPr lang="en-AU" dirty="0"/>
              <a:t>, 32(2):177-205.</a:t>
            </a:r>
          </a:p>
          <a:p>
            <a:endParaRPr lang="en-US" sz="32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44</a:t>
            </a:fld>
            <a:endParaRPr lang="en-US" dirty="0"/>
          </a:p>
        </p:txBody>
      </p:sp>
    </p:spTree>
    <p:extLst>
      <p:ext uri="{BB962C8B-B14F-4D97-AF65-F5344CB8AC3E}">
        <p14:creationId xmlns:p14="http://schemas.microsoft.com/office/powerpoint/2010/main" val="68336266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oup presentatio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715" y="939333"/>
            <a:ext cx="6950997" cy="5187051"/>
          </a:xfrm>
          <a:prstGeom prst="rect">
            <a:avLst/>
          </a:prstGeom>
        </p:spPr>
      </p:pic>
      <p:sp>
        <p:nvSpPr>
          <p:cNvPr id="3" name="TextBox 2"/>
          <p:cNvSpPr txBox="1"/>
          <p:nvPr/>
        </p:nvSpPr>
        <p:spPr>
          <a:xfrm>
            <a:off x="275659" y="260926"/>
            <a:ext cx="6613328" cy="461665"/>
          </a:xfrm>
          <a:prstGeom prst="rect">
            <a:avLst/>
          </a:prstGeom>
          <a:noFill/>
        </p:spPr>
        <p:txBody>
          <a:bodyPr wrap="square" rtlCol="0">
            <a:spAutoFit/>
          </a:bodyPr>
          <a:lstStyle/>
          <a:p>
            <a:r>
              <a:rPr lang="en-US" sz="2400" b="1" dirty="0" smtClean="0"/>
              <a:t>From witnessed events …</a:t>
            </a:r>
            <a:endParaRPr lang="en-US" sz="2400" b="1" dirty="0"/>
          </a:p>
        </p:txBody>
      </p:sp>
    </p:spTree>
    <p:extLst>
      <p:ext uri="{BB962C8B-B14F-4D97-AF65-F5344CB8AC3E}">
        <p14:creationId xmlns:p14="http://schemas.microsoft.com/office/powerpoint/2010/main" val="101808923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845" y="889843"/>
            <a:ext cx="8542739" cy="4154983"/>
          </a:xfrm>
          <a:prstGeom prst="rect">
            <a:avLst/>
          </a:prstGeom>
          <a:solidFill>
            <a:srgbClr val="C5FFD8"/>
          </a:solidFill>
          <a:ln>
            <a:solidFill>
              <a:srgbClr val="000000"/>
            </a:solidFill>
          </a:ln>
        </p:spPr>
        <p:txBody>
          <a:bodyPr wrap="square">
            <a:spAutoFit/>
          </a:bodyPr>
          <a:lstStyle/>
          <a:p>
            <a:r>
              <a:rPr lang="en-AU" sz="2400" dirty="0">
                <a:latin typeface="Calibri"/>
                <a:cs typeface="Calibri"/>
              </a:rPr>
              <a:t>During the last course meeting of a class I taught in the fall of 2004, a group of students presented on the ways in which the mainstream media had used fear as a way of garnering support for the U.S. occupation of Iraq. Immediately following their presentation, a young woman stated, ‘‘I’m more afraid of the four of you than I am of the terrorists.’’ A charged conversation ensued, one that seemed to displace ‘‘the space of shared responsibility . . . [with] the space of shared fears’’ (Giroux 2005, 214). While clearly an expression of agency, the student’s statement, however earnest, seemed to also be a rejection of all critique related to the war</a:t>
            </a:r>
            <a:r>
              <a:rPr lang="en-AU" sz="2400" dirty="0" smtClean="0">
                <a:latin typeface="Calibri"/>
                <a:cs typeface="Calibri"/>
              </a:rPr>
              <a:t>.</a:t>
            </a:r>
          </a:p>
          <a:p>
            <a:endParaRPr lang="en-US" sz="2400" dirty="0">
              <a:latin typeface="Calibri"/>
              <a:cs typeface="Calibri"/>
            </a:endParaRPr>
          </a:p>
        </p:txBody>
      </p:sp>
    </p:spTree>
    <p:extLst>
      <p:ext uri="{BB962C8B-B14F-4D97-AF65-F5344CB8AC3E}">
        <p14:creationId xmlns:p14="http://schemas.microsoft.com/office/powerpoint/2010/main" val="170645428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2157431"/>
              </p:ext>
            </p:extLst>
          </p:nvPr>
        </p:nvGraphicFramePr>
        <p:xfrm>
          <a:off x="262050" y="838200"/>
          <a:ext cx="8653351" cy="4766235"/>
        </p:xfrm>
        <a:graphic>
          <a:graphicData uri="http://schemas.openxmlformats.org/drawingml/2006/table">
            <a:tbl>
              <a:tblPr firstRow="1" bandRow="1">
                <a:tableStyleId>{5C22544A-7EE6-4342-B048-85BDC9FD1C3A}</a:tableStyleId>
              </a:tblPr>
              <a:tblGrid>
                <a:gridCol w="1927236"/>
                <a:gridCol w="6726115"/>
              </a:tblGrid>
              <a:tr h="651933">
                <a:tc>
                  <a:txBody>
                    <a:bodyPr/>
                    <a:lstStyle/>
                    <a:p>
                      <a:endParaRPr lang="en-US" sz="2000" b="1" dirty="0">
                        <a:solidFill>
                          <a:srgbClr val="000000"/>
                        </a:solidFill>
                      </a:endParaRPr>
                    </a:p>
                  </a:txBody>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FFD8"/>
                    </a:solidFill>
                  </a:tcPr>
                </a:tc>
                <a:tc>
                  <a:txBody>
                    <a:bodyPr/>
                    <a:lstStyle/>
                    <a:p>
                      <a:r>
                        <a:rPr lang="en-AU" sz="2000" b="0" i="1" kern="1200" dirty="0" smtClean="0">
                          <a:solidFill>
                            <a:srgbClr val="000000"/>
                          </a:solidFill>
                          <a:effectLst/>
                          <a:latin typeface="+mn-lt"/>
                          <a:ea typeface="+mn-ea"/>
                          <a:cs typeface="+mn-cs"/>
                        </a:rPr>
                        <a:t>During the last course meeting of a class I taught in the fall of 2004, </a:t>
                      </a:r>
                      <a:endParaRPr lang="en-US" sz="2000" b="0" dirty="0">
                        <a:solidFill>
                          <a:srgbClr val="000000"/>
                        </a:solidFill>
                      </a:endParaRPr>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rgbClr val="C5FFD8"/>
                    </a:solidFill>
                  </a:tcPr>
                </a:tc>
              </a:tr>
              <a:tr h="2144955">
                <a:tc>
                  <a:txBody>
                    <a:bodyPr/>
                    <a:lstStyle/>
                    <a:p>
                      <a:endParaRPr lang="en-US" sz="2000" b="1" kern="1200" dirty="0">
                        <a:solidFill>
                          <a:srgbClr val="000000"/>
                        </a:solidFill>
                        <a:effectLst/>
                        <a:latin typeface="+mn-lt"/>
                        <a:ea typeface="+mn-ea"/>
                        <a:cs typeface="+mn-cs"/>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FD8"/>
                    </a:solidFill>
                  </a:tcPr>
                </a:tc>
                <a:tc>
                  <a:txBody>
                    <a:bodyPr/>
                    <a:lstStyle/>
                    <a:p>
                      <a:r>
                        <a:rPr lang="en-AU" sz="2000" b="0" i="1" kern="1200" dirty="0" smtClean="0">
                          <a:solidFill>
                            <a:srgbClr val="000000"/>
                          </a:solidFill>
                          <a:effectLst/>
                          <a:latin typeface="+mn-lt"/>
                          <a:ea typeface="+mn-ea"/>
                          <a:cs typeface="+mn-cs"/>
                        </a:rPr>
                        <a:t>a group of students presented on the ways in which the mainstream media had used fear as a way of garnering support for the U.S. occupation of Iraq. Immediately following their presentation, a young woman stated, ‘‘I’m more afraid of the four of you than I am of the terrorists.’’ </a:t>
                      </a:r>
                      <a:endParaRPr lang="en-US" sz="2000" b="0" dirty="0">
                        <a:solidFill>
                          <a:srgbClr val="000000"/>
                        </a:solidFill>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FD8"/>
                    </a:solidFill>
                  </a:tcPr>
                </a:tc>
              </a:tr>
              <a:tr h="974980">
                <a:tc>
                  <a:txBody>
                    <a:bodyPr/>
                    <a:lstStyle/>
                    <a:p>
                      <a:endParaRPr lang="en-US" sz="2000" b="1" kern="1200" dirty="0">
                        <a:solidFill>
                          <a:srgbClr val="000000"/>
                        </a:solidFill>
                        <a:effectLst/>
                        <a:latin typeface="+mn-lt"/>
                        <a:ea typeface="+mn-ea"/>
                        <a:cs typeface="+mn-cs"/>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FD8"/>
                    </a:solidFill>
                  </a:tcPr>
                </a:tc>
                <a:tc>
                  <a:txBody>
                    <a:bodyPr/>
                    <a:lstStyle/>
                    <a:p>
                      <a:r>
                        <a:rPr lang="en-AU" sz="2000" b="0" i="1" kern="1200" dirty="0" smtClean="0">
                          <a:solidFill>
                            <a:srgbClr val="000000"/>
                          </a:solidFill>
                          <a:effectLst/>
                          <a:latin typeface="+mn-lt"/>
                          <a:ea typeface="+mn-ea"/>
                          <a:cs typeface="+mn-cs"/>
                        </a:rPr>
                        <a:t>A charged conversation ensued, one that seemed to displace ‘‘the space of shared responsibility . . . [with] the space of shared fears’’ (Giroux 2005, 214). While clearly an expression of agency, the student’s statement, however earnest, seemed to also be a rejection of all critique related to the war.</a:t>
                      </a:r>
                      <a:r>
                        <a:rPr lang="en-US" sz="2000" b="0" dirty="0" smtClean="0">
                          <a:solidFill>
                            <a:srgbClr val="000000"/>
                          </a:solidFill>
                          <a:effectLst/>
                        </a:rPr>
                        <a:t> </a:t>
                      </a:r>
                      <a:endParaRPr lang="en-US" sz="2000" b="0" dirty="0">
                        <a:solidFill>
                          <a:srgbClr val="000000"/>
                        </a:solidFill>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FD8"/>
                    </a:solidFill>
                  </a:tcPr>
                </a:tc>
              </a:tr>
            </a:tbl>
          </a:graphicData>
        </a:graphic>
      </p:graphicFrame>
      <p:sp>
        <p:nvSpPr>
          <p:cNvPr id="7" name="TextBox 6"/>
          <p:cNvSpPr txBox="1"/>
          <p:nvPr/>
        </p:nvSpPr>
        <p:spPr>
          <a:xfrm>
            <a:off x="262050" y="152400"/>
            <a:ext cx="8077200" cy="461665"/>
          </a:xfrm>
          <a:prstGeom prst="rect">
            <a:avLst/>
          </a:prstGeom>
          <a:noFill/>
        </p:spPr>
        <p:txBody>
          <a:bodyPr wrap="square" rtlCol="0">
            <a:spAutoFit/>
          </a:bodyPr>
          <a:lstStyle/>
          <a:p>
            <a:r>
              <a:rPr lang="en-AU" sz="2400" b="1" dirty="0" smtClean="0"/>
              <a:t>To story as ……?</a:t>
            </a:r>
            <a:endParaRPr lang="en-US" sz="2400" b="1"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47</a:t>
            </a:fld>
            <a:endParaRPr lang="en-US" dirty="0"/>
          </a:p>
        </p:txBody>
      </p:sp>
    </p:spTree>
    <p:custDataLst>
      <p:tags r:id="rId1"/>
    </p:custDataLst>
    <p:extLst>
      <p:ext uri="{BB962C8B-B14F-4D97-AF65-F5344CB8AC3E}">
        <p14:creationId xmlns:p14="http://schemas.microsoft.com/office/powerpoint/2010/main" val="2656773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95872774"/>
              </p:ext>
            </p:extLst>
          </p:nvPr>
        </p:nvGraphicFramePr>
        <p:xfrm>
          <a:off x="262050" y="838200"/>
          <a:ext cx="8653351" cy="4766235"/>
        </p:xfrm>
        <a:graphic>
          <a:graphicData uri="http://schemas.openxmlformats.org/drawingml/2006/table">
            <a:tbl>
              <a:tblPr firstRow="1" bandRow="1">
                <a:tableStyleId>{5C22544A-7EE6-4342-B048-85BDC9FD1C3A}</a:tableStyleId>
              </a:tblPr>
              <a:tblGrid>
                <a:gridCol w="1927236"/>
                <a:gridCol w="6726115"/>
              </a:tblGrid>
              <a:tr h="651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b="1" kern="1200" dirty="0" smtClean="0">
                          <a:solidFill>
                            <a:srgbClr val="000000"/>
                          </a:solidFill>
                          <a:effectLst/>
                          <a:latin typeface="+mn-lt"/>
                          <a:ea typeface="+mn-ea"/>
                          <a:cs typeface="+mn-cs"/>
                        </a:rPr>
                        <a:t>Orientation</a:t>
                      </a:r>
                      <a:r>
                        <a:rPr lang="en-US" sz="2000" b="1" dirty="0" smtClean="0">
                          <a:solidFill>
                            <a:srgbClr val="000000"/>
                          </a:solidFill>
                          <a:effectLst/>
                        </a:rPr>
                        <a:t> </a:t>
                      </a:r>
                      <a:endParaRPr lang="en-US" sz="2000" b="1" kern="1200" dirty="0" smtClean="0">
                        <a:solidFill>
                          <a:srgbClr val="000000"/>
                        </a:solidFill>
                        <a:effectLst/>
                        <a:latin typeface="+mn-lt"/>
                        <a:ea typeface="+mn-ea"/>
                        <a:cs typeface="+mn-cs"/>
                      </a:endParaRPr>
                    </a:p>
                    <a:p>
                      <a:endParaRPr lang="en-US" sz="2000" b="1" dirty="0">
                        <a:solidFill>
                          <a:srgbClr val="000000"/>
                        </a:solidFill>
                      </a:endParaRPr>
                    </a:p>
                  </a:txBody>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FFD8"/>
                    </a:solidFill>
                  </a:tcPr>
                </a:tc>
                <a:tc>
                  <a:txBody>
                    <a:bodyPr/>
                    <a:lstStyle/>
                    <a:p>
                      <a:r>
                        <a:rPr lang="en-AU" sz="2000" b="0" i="1" kern="1200" dirty="0" smtClean="0">
                          <a:solidFill>
                            <a:srgbClr val="000000"/>
                          </a:solidFill>
                          <a:effectLst/>
                          <a:latin typeface="+mn-lt"/>
                          <a:ea typeface="+mn-ea"/>
                          <a:cs typeface="+mn-cs"/>
                        </a:rPr>
                        <a:t>During the last course meeting of a class I taught in the fall of 2004, </a:t>
                      </a:r>
                      <a:endParaRPr lang="en-US" sz="2000" b="0" dirty="0">
                        <a:solidFill>
                          <a:srgbClr val="000000"/>
                        </a:solidFill>
                      </a:endParaRPr>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rgbClr val="C5FFD8"/>
                    </a:solidFill>
                  </a:tcPr>
                </a:tc>
              </a:tr>
              <a:tr h="2144955">
                <a:tc>
                  <a:txBody>
                    <a:bodyPr/>
                    <a:lstStyle/>
                    <a:p>
                      <a:r>
                        <a:rPr lang="en-AU" sz="2000" b="1" kern="1200" dirty="0" smtClean="0">
                          <a:solidFill>
                            <a:srgbClr val="000000"/>
                          </a:solidFill>
                          <a:effectLst/>
                          <a:latin typeface="+mn-lt"/>
                          <a:ea typeface="+mn-ea"/>
                          <a:cs typeface="+mn-cs"/>
                        </a:rPr>
                        <a:t>Event</a:t>
                      </a:r>
                      <a:endParaRPr lang="en-US" sz="2000" b="1" kern="1200" dirty="0">
                        <a:solidFill>
                          <a:srgbClr val="000000"/>
                        </a:solidFill>
                        <a:effectLst/>
                        <a:latin typeface="+mn-lt"/>
                        <a:ea typeface="+mn-ea"/>
                        <a:cs typeface="+mn-cs"/>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FD8"/>
                    </a:solidFill>
                  </a:tcPr>
                </a:tc>
                <a:tc>
                  <a:txBody>
                    <a:bodyPr/>
                    <a:lstStyle/>
                    <a:p>
                      <a:r>
                        <a:rPr lang="en-AU" sz="2000" b="0" i="1" kern="1200" dirty="0" smtClean="0">
                          <a:solidFill>
                            <a:srgbClr val="000000"/>
                          </a:solidFill>
                          <a:effectLst/>
                          <a:latin typeface="+mn-lt"/>
                          <a:ea typeface="+mn-ea"/>
                          <a:cs typeface="+mn-cs"/>
                        </a:rPr>
                        <a:t>a group of students presented on the ways in which the mainstream media had used fear as a way of garnering support for the U.S. occupation of Iraq. Immediately following their presentation, a young woman stated, ‘‘I’m more afraid of the four of you than I am of the terrorists.’’ </a:t>
                      </a:r>
                      <a:endParaRPr lang="en-US" sz="2000" b="0" dirty="0">
                        <a:solidFill>
                          <a:srgbClr val="000000"/>
                        </a:solidFill>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FD8"/>
                    </a:solidFill>
                  </a:tcPr>
                </a:tc>
              </a:tr>
              <a:tr h="974980">
                <a:tc>
                  <a:txBody>
                    <a:bodyPr/>
                    <a:lstStyle/>
                    <a:p>
                      <a:r>
                        <a:rPr lang="en-AU" sz="2000" b="1" kern="1200" dirty="0" smtClean="0">
                          <a:solidFill>
                            <a:srgbClr val="000000"/>
                          </a:solidFill>
                          <a:effectLst/>
                          <a:latin typeface="+mn-lt"/>
                          <a:ea typeface="+mn-ea"/>
                          <a:cs typeface="+mn-cs"/>
                        </a:rPr>
                        <a:t>Comment</a:t>
                      </a:r>
                      <a:endParaRPr lang="en-US" sz="2000" b="1" kern="1200" dirty="0">
                        <a:solidFill>
                          <a:srgbClr val="000000"/>
                        </a:solidFill>
                        <a:effectLst/>
                        <a:latin typeface="+mn-lt"/>
                        <a:ea typeface="+mn-ea"/>
                        <a:cs typeface="+mn-cs"/>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FD8"/>
                    </a:solidFill>
                  </a:tcPr>
                </a:tc>
                <a:tc>
                  <a:txBody>
                    <a:bodyPr/>
                    <a:lstStyle/>
                    <a:p>
                      <a:r>
                        <a:rPr lang="en-AU" sz="2000" b="0" i="1" kern="1200" dirty="0" smtClean="0">
                          <a:solidFill>
                            <a:srgbClr val="000000"/>
                          </a:solidFill>
                          <a:effectLst/>
                          <a:latin typeface="+mn-lt"/>
                          <a:ea typeface="+mn-ea"/>
                          <a:cs typeface="+mn-cs"/>
                        </a:rPr>
                        <a:t>A charged conversation ensued, one that seemed to displace ‘‘the space of shared responsibility . . . [with] the space of shared fears’’ (Giroux 2005, 214). While clearly an expression of agency, the student’s statement, however earnest, seemed to also be a rejection of all critique related to the war.</a:t>
                      </a:r>
                      <a:r>
                        <a:rPr lang="en-US" sz="2000" b="0" dirty="0" smtClean="0">
                          <a:solidFill>
                            <a:srgbClr val="000000"/>
                          </a:solidFill>
                          <a:effectLst/>
                        </a:rPr>
                        <a:t> </a:t>
                      </a:r>
                      <a:endParaRPr lang="en-US" sz="2000" b="0" dirty="0">
                        <a:solidFill>
                          <a:srgbClr val="000000"/>
                        </a:solidFill>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FD8"/>
                    </a:solidFill>
                  </a:tcPr>
                </a:tc>
              </a:tr>
            </a:tbl>
          </a:graphicData>
        </a:graphic>
      </p:graphicFrame>
      <p:sp>
        <p:nvSpPr>
          <p:cNvPr id="7" name="TextBox 6"/>
          <p:cNvSpPr txBox="1"/>
          <p:nvPr/>
        </p:nvSpPr>
        <p:spPr>
          <a:xfrm>
            <a:off x="262050" y="152400"/>
            <a:ext cx="8077200" cy="461665"/>
          </a:xfrm>
          <a:prstGeom prst="rect">
            <a:avLst/>
          </a:prstGeom>
          <a:noFill/>
        </p:spPr>
        <p:txBody>
          <a:bodyPr wrap="square" rtlCol="0">
            <a:spAutoFit/>
          </a:bodyPr>
          <a:lstStyle/>
          <a:p>
            <a:r>
              <a:rPr lang="en-AU" sz="2400" b="1" dirty="0" smtClean="0"/>
              <a:t>observation</a:t>
            </a:r>
            <a:endParaRPr lang="en-US" sz="2400" b="1"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48</a:t>
            </a:fld>
            <a:endParaRPr lang="en-US" dirty="0"/>
          </a:p>
        </p:txBody>
      </p:sp>
    </p:spTree>
    <p:custDataLst>
      <p:tags r:id="rId1"/>
    </p:custDataLst>
    <p:extLst>
      <p:ext uri="{BB962C8B-B14F-4D97-AF65-F5344CB8AC3E}">
        <p14:creationId xmlns:p14="http://schemas.microsoft.com/office/powerpoint/2010/main" val="3238300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7924800" cy="4401205"/>
          </a:xfrm>
          <a:prstGeom prst="rect">
            <a:avLst/>
          </a:prstGeom>
        </p:spPr>
        <p:txBody>
          <a:bodyPr wrap="square">
            <a:spAutoFit/>
          </a:bodyPr>
          <a:lstStyle/>
          <a:p>
            <a:endParaRPr lang="en-US" sz="2800" dirty="0"/>
          </a:p>
          <a:p>
            <a:r>
              <a:rPr lang="en-AU" sz="2800" dirty="0"/>
              <a:t> </a:t>
            </a:r>
            <a:r>
              <a:rPr lang="en-AU" sz="2800" b="1" dirty="0" smtClean="0"/>
              <a:t>Observations</a:t>
            </a:r>
            <a:r>
              <a:rPr lang="en-AU" sz="2800" dirty="0" smtClean="0"/>
              <a:t> are</a:t>
            </a:r>
          </a:p>
          <a:p>
            <a:endParaRPr lang="en-AU" sz="2800" dirty="0" smtClean="0"/>
          </a:p>
          <a:p>
            <a:r>
              <a:rPr lang="en-AU" sz="2800" dirty="0" smtClean="0"/>
              <a:t>’a </a:t>
            </a:r>
            <a:r>
              <a:rPr lang="en-AU" sz="2800" dirty="0"/>
              <a:t>symbolising genre: the ‘snapshot frozen in time’ gathers up preceding meanings into a symbolic image, and in doing so creates a critical distance that is somehow useful in the process of making one’s experience meaningful to one’s self and to others.</a:t>
            </a:r>
            <a:r>
              <a:rPr lang="en-AU" sz="2800" dirty="0" smtClean="0"/>
              <a:t>’</a:t>
            </a:r>
          </a:p>
          <a:p>
            <a:endParaRPr lang="en-AU" sz="2800" dirty="0" smtClean="0"/>
          </a:p>
          <a:p>
            <a:r>
              <a:rPr lang="en-AU" sz="2800" dirty="0" smtClean="0"/>
              <a:t>(</a:t>
            </a:r>
            <a:r>
              <a:rPr lang="en-AU" sz="2800" dirty="0" err="1" smtClean="0"/>
              <a:t>Jordens</a:t>
            </a:r>
            <a:r>
              <a:rPr lang="en-AU" sz="2800" dirty="0" smtClean="0"/>
              <a:t> 2003</a:t>
            </a:r>
            <a:r>
              <a:rPr lang="en-AU" sz="2800" dirty="0"/>
              <a:t>:107) </a:t>
            </a:r>
            <a:endParaRPr lang="en-US" sz="2800"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49</a:t>
            </a:fld>
            <a:endParaRPr lang="en-US" dirty="0"/>
          </a:p>
        </p:txBody>
      </p:sp>
    </p:spTree>
    <p:custDataLst>
      <p:tags r:id="rId1"/>
    </p:custDataLst>
    <p:extLst>
      <p:ext uri="{BB962C8B-B14F-4D97-AF65-F5344CB8AC3E}">
        <p14:creationId xmlns:p14="http://schemas.microsoft.com/office/powerpoint/2010/main" val="114067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5262980"/>
          </a:xfrm>
          <a:prstGeom prst="rect">
            <a:avLst/>
          </a:prstGeom>
          <a:noFill/>
        </p:spPr>
        <p:txBody>
          <a:bodyPr wrap="square" rtlCol="0">
            <a:spAutoFit/>
          </a:bodyPr>
          <a:lstStyle/>
          <a:p>
            <a:r>
              <a:rPr lang="en-US" sz="2800" b="1" dirty="0"/>
              <a:t>Some clarification of </a:t>
            </a:r>
            <a:r>
              <a:rPr lang="en-US" sz="2800" b="1" dirty="0" smtClean="0"/>
              <a:t>terminology …</a:t>
            </a:r>
          </a:p>
          <a:p>
            <a:endParaRPr lang="en-US" sz="2800" dirty="0" smtClean="0"/>
          </a:p>
          <a:p>
            <a:r>
              <a:rPr lang="en-US" sz="2800" dirty="0" smtClean="0"/>
              <a:t>In </a:t>
            </a:r>
            <a:r>
              <a:rPr lang="en-US" sz="2800" dirty="0"/>
              <a:t>much of the </a:t>
            </a:r>
            <a:r>
              <a:rPr lang="en-US" sz="2800" dirty="0" smtClean="0"/>
              <a:t>literature </a:t>
            </a:r>
            <a:r>
              <a:rPr lang="en-US" sz="2800" dirty="0"/>
              <a:t>in narrative </a:t>
            </a:r>
            <a:r>
              <a:rPr lang="en-US" sz="2800" dirty="0" smtClean="0"/>
              <a:t>studies</a:t>
            </a:r>
          </a:p>
          <a:p>
            <a:r>
              <a:rPr lang="en-US" sz="2800" i="1" dirty="0" smtClean="0"/>
              <a:t>story</a:t>
            </a:r>
            <a:r>
              <a:rPr lang="en-US" sz="2800" dirty="0" smtClean="0"/>
              <a:t> </a:t>
            </a:r>
            <a:r>
              <a:rPr lang="en-US" sz="2800" dirty="0"/>
              <a:t>and </a:t>
            </a:r>
            <a:r>
              <a:rPr lang="en-US" sz="2800" i="1" dirty="0"/>
              <a:t>narrative</a:t>
            </a:r>
            <a:r>
              <a:rPr lang="en-US" sz="2800" dirty="0"/>
              <a:t> are used as if synonymous. </a:t>
            </a:r>
            <a:endParaRPr lang="en-US" sz="2800" dirty="0" smtClean="0"/>
          </a:p>
          <a:p>
            <a:endParaRPr lang="en-US" sz="2800" dirty="0" smtClean="0"/>
          </a:p>
          <a:p>
            <a:r>
              <a:rPr lang="en-US" sz="2800" dirty="0" smtClean="0"/>
              <a:t>In SFL, a </a:t>
            </a:r>
            <a:r>
              <a:rPr lang="en-US" sz="2800" dirty="0"/>
              <a:t>conflation of narrative and story means that each term ‘</a:t>
            </a:r>
            <a:r>
              <a:rPr lang="en-AU" sz="2800" i="1" dirty="0"/>
              <a:t>lacks delicacy as an analytic tool</a:t>
            </a:r>
            <a:r>
              <a:rPr lang="en-AU" sz="2800" dirty="0"/>
              <a:t>’  </a:t>
            </a:r>
            <a:r>
              <a:rPr lang="en-AU" sz="2800" dirty="0" smtClean="0"/>
              <a:t> </a:t>
            </a:r>
          </a:p>
          <a:p>
            <a:r>
              <a:rPr lang="en-AU" sz="2800" dirty="0" smtClean="0"/>
              <a:t> (</a:t>
            </a:r>
            <a:r>
              <a:rPr lang="en-AU" sz="2800" dirty="0" err="1"/>
              <a:t>Jordens</a:t>
            </a:r>
            <a:r>
              <a:rPr lang="en-AU" sz="2800" dirty="0"/>
              <a:t> &amp; Little 2004: 1635)</a:t>
            </a:r>
            <a:r>
              <a:rPr lang="en-AU" sz="2800" dirty="0" smtClean="0"/>
              <a:t>.</a:t>
            </a:r>
          </a:p>
          <a:p>
            <a:endParaRPr lang="en-AU" sz="2800" dirty="0"/>
          </a:p>
          <a:p>
            <a:r>
              <a:rPr lang="en-AU" sz="2800" i="1" dirty="0" smtClean="0"/>
              <a:t>‘Story’</a:t>
            </a:r>
            <a:r>
              <a:rPr lang="en-AU" sz="2800" dirty="0" smtClean="0"/>
              <a:t> is taken </a:t>
            </a:r>
            <a:r>
              <a:rPr lang="en-AU" sz="2800" dirty="0"/>
              <a:t>as the super-ordinate term for a family or taxonomy of genres that is inclusive of </a:t>
            </a:r>
            <a:r>
              <a:rPr lang="en-AU" sz="2800" dirty="0" smtClean="0"/>
              <a:t>‘</a:t>
            </a:r>
            <a:r>
              <a:rPr lang="en-AU" sz="2800" i="1" dirty="0" smtClean="0"/>
              <a:t>narrative’</a:t>
            </a:r>
            <a:r>
              <a:rPr lang="en-AU" sz="2800" dirty="0" smtClean="0"/>
              <a:t> </a:t>
            </a:r>
            <a:r>
              <a:rPr lang="en-AU" sz="2800" dirty="0"/>
              <a:t>as but one kind of story. </a:t>
            </a:r>
            <a:endParaRPr lang="en-US" sz="28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5</a:t>
            </a:fld>
            <a:endParaRPr lang="en-US" dirty="0"/>
          </a:p>
        </p:txBody>
      </p:sp>
    </p:spTree>
    <p:custDataLst>
      <p:tags r:id="rId1"/>
    </p:custDataLst>
    <p:extLst>
      <p:ext uri="{BB962C8B-B14F-4D97-AF65-F5344CB8AC3E}">
        <p14:creationId xmlns:p14="http://schemas.microsoft.com/office/powerpoint/2010/main" val="166268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467" y="406401"/>
            <a:ext cx="8449733" cy="1569660"/>
          </a:xfrm>
          <a:prstGeom prst="rect">
            <a:avLst/>
          </a:prstGeom>
          <a:noFill/>
        </p:spPr>
        <p:txBody>
          <a:bodyPr wrap="square" rtlCol="0">
            <a:spAutoFit/>
          </a:bodyPr>
          <a:lstStyle/>
          <a:p>
            <a:r>
              <a:rPr lang="en-US" sz="3200" dirty="0" smtClean="0"/>
              <a:t>TASK  </a:t>
            </a:r>
          </a:p>
          <a:p>
            <a:r>
              <a:rPr lang="en-US" sz="3200" dirty="0" smtClean="0"/>
              <a:t>How is this instance of a story from an academic paper different from story 1?</a:t>
            </a:r>
            <a:endParaRPr lang="en-US" sz="3200" dirty="0"/>
          </a:p>
        </p:txBody>
      </p:sp>
    </p:spTree>
    <p:extLst>
      <p:ext uri="{BB962C8B-B14F-4D97-AF65-F5344CB8AC3E}">
        <p14:creationId xmlns:p14="http://schemas.microsoft.com/office/powerpoint/2010/main" val="49289227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467" y="406401"/>
            <a:ext cx="8449733" cy="584776"/>
          </a:xfrm>
          <a:prstGeom prst="rect">
            <a:avLst/>
          </a:prstGeom>
          <a:noFill/>
        </p:spPr>
        <p:txBody>
          <a:bodyPr wrap="square" rtlCol="0">
            <a:spAutoFit/>
          </a:bodyPr>
          <a:lstStyle/>
          <a:p>
            <a:r>
              <a:rPr lang="en-US" sz="3200" dirty="0" smtClean="0"/>
              <a:t>How are the events similar or different?</a:t>
            </a:r>
            <a:endParaRPr lang="en-US" sz="3200" dirty="0"/>
          </a:p>
        </p:txBody>
      </p:sp>
      <p:sp>
        <p:nvSpPr>
          <p:cNvPr id="3" name="Title 1"/>
          <p:cNvSpPr txBox="1">
            <a:spLocks/>
          </p:cNvSpPr>
          <p:nvPr/>
        </p:nvSpPr>
        <p:spPr>
          <a:xfrm>
            <a:off x="389467" y="1900533"/>
            <a:ext cx="4039547" cy="4390873"/>
          </a:xfrm>
          <a:prstGeom prst="rect">
            <a:avLst/>
          </a:prstGeom>
          <a:solidFill>
            <a:srgbClr val="CCFFCC"/>
          </a:solidFill>
          <a:ln>
            <a:solidFill>
              <a:schemeClr val="tx1"/>
            </a:solidFill>
          </a:ln>
        </p:spPr>
        <p:txBody>
          <a:bodyPr>
            <a:normAutofit fontScale="92500" lnSpcReduction="10000"/>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AU" sz="2000" i="1" dirty="0" smtClean="0">
                <a:solidFill>
                  <a:schemeClr val="dk1"/>
                </a:solidFill>
              </a:rPr>
              <a:t>Two agents, Diane and Saul, described how, after the failure of this monitoring exercise, the manager continued to hover near the French team, clearly within earshot of agents’ conversations. Saul recollected that after a call had ended and the customer had hung up, he continued talking, pretending it was still live. He finished by saying, in French, ‘Thank you very much for calling. We will send someone round to kill your wife and family.’ </a:t>
            </a:r>
            <a:endParaRPr lang="en-US" sz="1800" dirty="0"/>
          </a:p>
        </p:txBody>
      </p:sp>
      <p:sp>
        <p:nvSpPr>
          <p:cNvPr id="4" name="Rectangle 3"/>
          <p:cNvSpPr/>
          <p:nvPr/>
        </p:nvSpPr>
        <p:spPr>
          <a:xfrm>
            <a:off x="4799653" y="1900533"/>
            <a:ext cx="4039547" cy="3477875"/>
          </a:xfrm>
          <a:prstGeom prst="rect">
            <a:avLst/>
          </a:prstGeom>
          <a:solidFill>
            <a:srgbClr val="CCFFCC"/>
          </a:solidFill>
          <a:ln>
            <a:solidFill>
              <a:srgbClr val="000000"/>
            </a:solidFill>
          </a:ln>
        </p:spPr>
        <p:txBody>
          <a:bodyPr wrap="square">
            <a:spAutoFit/>
          </a:bodyPr>
          <a:lstStyle/>
          <a:p>
            <a:r>
              <a:rPr lang="en-AU" sz="2000" i="1" dirty="0">
                <a:solidFill>
                  <a:srgbClr val="000000"/>
                </a:solidFill>
              </a:rPr>
              <a:t>a group of students presented on the ways in which the mainstream media had used fear as a way of garnering support for the U.S. occupation of Iraq. Immediately following their presentation, a young woman stated, ‘‘I’m more afraid of the four of you than I am of the terrorists.’</a:t>
            </a:r>
            <a:r>
              <a:rPr lang="en-AU" sz="2000" i="1" dirty="0" smtClean="0">
                <a:solidFill>
                  <a:srgbClr val="000000"/>
                </a:solidFill>
              </a:rPr>
              <a:t>’</a:t>
            </a:r>
          </a:p>
          <a:p>
            <a:r>
              <a:rPr lang="en-AU" sz="2000" i="1" dirty="0" smtClean="0">
                <a:solidFill>
                  <a:srgbClr val="000000"/>
                </a:solidFill>
              </a:rPr>
              <a:t> </a:t>
            </a:r>
            <a:endParaRPr lang="en-US" sz="2000" dirty="0">
              <a:solidFill>
                <a:srgbClr val="000000"/>
              </a:solidFill>
            </a:endParaRPr>
          </a:p>
        </p:txBody>
      </p:sp>
      <p:sp>
        <p:nvSpPr>
          <p:cNvPr id="5" name="TextBox 4"/>
          <p:cNvSpPr txBox="1"/>
          <p:nvPr/>
        </p:nvSpPr>
        <p:spPr>
          <a:xfrm>
            <a:off x="389467" y="1254202"/>
            <a:ext cx="2585322" cy="923330"/>
          </a:xfrm>
          <a:prstGeom prst="rect">
            <a:avLst/>
          </a:prstGeom>
          <a:noFill/>
        </p:spPr>
        <p:txBody>
          <a:bodyPr wrap="square" rtlCol="0">
            <a:spAutoFit/>
          </a:bodyPr>
          <a:lstStyle/>
          <a:p>
            <a:r>
              <a:rPr lang="en-US" b="1" dirty="0" smtClean="0"/>
              <a:t>Story 1: anecdote</a:t>
            </a:r>
          </a:p>
          <a:p>
            <a:r>
              <a:rPr lang="en-US" b="1" dirty="0" smtClean="0"/>
              <a:t>Remarkable Event</a:t>
            </a:r>
          </a:p>
          <a:p>
            <a:endParaRPr lang="en-US" dirty="0"/>
          </a:p>
        </p:txBody>
      </p:sp>
      <p:sp>
        <p:nvSpPr>
          <p:cNvPr id="6" name="TextBox 5"/>
          <p:cNvSpPr txBox="1"/>
          <p:nvPr/>
        </p:nvSpPr>
        <p:spPr>
          <a:xfrm>
            <a:off x="4799653" y="1202783"/>
            <a:ext cx="2889570" cy="646331"/>
          </a:xfrm>
          <a:prstGeom prst="rect">
            <a:avLst/>
          </a:prstGeom>
          <a:noFill/>
        </p:spPr>
        <p:txBody>
          <a:bodyPr wrap="square" rtlCol="0">
            <a:spAutoFit/>
          </a:bodyPr>
          <a:lstStyle/>
          <a:p>
            <a:r>
              <a:rPr lang="en-US" b="1" dirty="0" smtClean="0"/>
              <a:t>Story 2</a:t>
            </a:r>
            <a:r>
              <a:rPr lang="en-US" dirty="0" smtClean="0"/>
              <a:t>: </a:t>
            </a:r>
            <a:r>
              <a:rPr lang="en-US" b="1" dirty="0" smtClean="0"/>
              <a:t>observation</a:t>
            </a:r>
          </a:p>
          <a:p>
            <a:r>
              <a:rPr lang="en-US" b="1" dirty="0" smtClean="0"/>
              <a:t>Event </a:t>
            </a:r>
            <a:endParaRPr lang="en-US" b="1" dirty="0"/>
          </a:p>
        </p:txBody>
      </p:sp>
    </p:spTree>
    <p:extLst>
      <p:ext uri="{BB962C8B-B14F-4D97-AF65-F5344CB8AC3E}">
        <p14:creationId xmlns:p14="http://schemas.microsoft.com/office/powerpoint/2010/main" val="322144404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467" y="406401"/>
            <a:ext cx="8449733" cy="584776"/>
          </a:xfrm>
          <a:prstGeom prst="rect">
            <a:avLst/>
          </a:prstGeom>
          <a:noFill/>
        </p:spPr>
        <p:txBody>
          <a:bodyPr wrap="square" rtlCol="0">
            <a:spAutoFit/>
          </a:bodyPr>
          <a:lstStyle/>
          <a:p>
            <a:r>
              <a:rPr lang="en-US" sz="3200" dirty="0" smtClean="0"/>
              <a:t>How do the responses evaluate differently?</a:t>
            </a:r>
            <a:endParaRPr lang="en-US" sz="3200" dirty="0"/>
          </a:p>
        </p:txBody>
      </p:sp>
      <p:sp>
        <p:nvSpPr>
          <p:cNvPr id="3" name="Title 1"/>
          <p:cNvSpPr txBox="1">
            <a:spLocks/>
          </p:cNvSpPr>
          <p:nvPr/>
        </p:nvSpPr>
        <p:spPr>
          <a:xfrm>
            <a:off x="515519" y="2394616"/>
            <a:ext cx="3683947" cy="1887098"/>
          </a:xfrm>
          <a:prstGeom prst="rect">
            <a:avLst/>
          </a:prstGeom>
          <a:solidFill>
            <a:srgbClr val="CCFFCC"/>
          </a:solidFill>
          <a:ln>
            <a:solidFill>
              <a:schemeClr val="tx1"/>
            </a:solidFill>
          </a:ln>
        </p:spPr>
        <p:txBody>
          <a:bodyPr>
            <a:normAutofit lnSpcReduction="10000"/>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 b="1" dirty="0"/>
              <a:t>“</a:t>
            </a:r>
            <a:r>
              <a:rPr lang="en-AU" sz="2000" i="1" dirty="0">
                <a:solidFill>
                  <a:schemeClr val="tx1"/>
                </a:solidFill>
              </a:rPr>
              <a:t>Agents at adjacent workstations were scarcely able to contain their laughter. </a:t>
            </a:r>
            <a:r>
              <a:rPr lang="en-AU" sz="2000" i="1" dirty="0" smtClean="0">
                <a:solidFill>
                  <a:schemeClr val="tx1"/>
                </a:solidFill>
              </a:rPr>
              <a:t> The </a:t>
            </a:r>
            <a:r>
              <a:rPr lang="en-AU" sz="2000" i="1" dirty="0">
                <a:solidFill>
                  <a:schemeClr val="tx1"/>
                </a:solidFill>
              </a:rPr>
              <a:t>manager’s humiliation was complete ….</a:t>
            </a:r>
            <a:r>
              <a:rPr lang="en-US" sz="2000" dirty="0" smtClean="0">
                <a:solidFill>
                  <a:schemeClr val="tx1"/>
                </a:solidFill>
              </a:rPr>
              <a:t>”</a:t>
            </a:r>
          </a:p>
        </p:txBody>
      </p:sp>
      <p:sp>
        <p:nvSpPr>
          <p:cNvPr id="6" name="TextBox 5"/>
          <p:cNvSpPr txBox="1"/>
          <p:nvPr/>
        </p:nvSpPr>
        <p:spPr>
          <a:xfrm>
            <a:off x="4799652" y="2394616"/>
            <a:ext cx="3640667" cy="4062651"/>
          </a:xfrm>
          <a:prstGeom prst="rect">
            <a:avLst/>
          </a:prstGeom>
          <a:solidFill>
            <a:srgbClr val="CCFFCC"/>
          </a:solidFill>
          <a:ln>
            <a:solidFill>
              <a:srgbClr val="000000"/>
            </a:solidFill>
          </a:ln>
        </p:spPr>
        <p:txBody>
          <a:bodyPr wrap="square" rtlCol="0">
            <a:spAutoFit/>
          </a:bodyPr>
          <a:lstStyle/>
          <a:p>
            <a:r>
              <a:rPr lang="en-AU" sz="2000" i="1" dirty="0"/>
              <a:t>A charged conversation ensued, one that seemed to displace ‘‘the space of shared responsibility . . . [with] the space of shared fears’’ (Giroux 2005, 214). While clearly an expression of agency, the student’s statement, however earnest, seemed to also be a rejection of all critique related to the war</a:t>
            </a:r>
            <a:r>
              <a:rPr lang="en-AU" sz="2000" i="1" dirty="0" smtClean="0"/>
              <a:t>.</a:t>
            </a:r>
            <a:endParaRPr lang="en-US" sz="2000" i="1" dirty="0"/>
          </a:p>
          <a:p>
            <a:endParaRPr lang="en-US" dirty="0"/>
          </a:p>
        </p:txBody>
      </p:sp>
      <p:sp>
        <p:nvSpPr>
          <p:cNvPr id="7" name="TextBox 6"/>
          <p:cNvSpPr txBox="1"/>
          <p:nvPr/>
        </p:nvSpPr>
        <p:spPr>
          <a:xfrm>
            <a:off x="515519" y="1578795"/>
            <a:ext cx="3683947" cy="646331"/>
          </a:xfrm>
          <a:prstGeom prst="rect">
            <a:avLst/>
          </a:prstGeom>
          <a:noFill/>
        </p:spPr>
        <p:txBody>
          <a:bodyPr wrap="square" rtlCol="0">
            <a:spAutoFit/>
          </a:bodyPr>
          <a:lstStyle/>
          <a:p>
            <a:r>
              <a:rPr lang="en-US" b="1" dirty="0" smtClean="0"/>
              <a:t>Story 1</a:t>
            </a:r>
            <a:r>
              <a:rPr lang="en-US" dirty="0" smtClean="0"/>
              <a:t>: </a:t>
            </a:r>
            <a:r>
              <a:rPr lang="en-US" b="1" dirty="0" smtClean="0"/>
              <a:t>anecdote </a:t>
            </a:r>
          </a:p>
          <a:p>
            <a:r>
              <a:rPr lang="en-US" dirty="0"/>
              <a:t>r</a:t>
            </a:r>
            <a:r>
              <a:rPr lang="en-US" dirty="0" smtClean="0"/>
              <a:t>esponse as </a:t>
            </a:r>
            <a:r>
              <a:rPr lang="en-US" b="1" dirty="0" smtClean="0"/>
              <a:t>Reaction</a:t>
            </a:r>
            <a:endParaRPr lang="en-US" b="1" dirty="0"/>
          </a:p>
        </p:txBody>
      </p:sp>
      <p:sp>
        <p:nvSpPr>
          <p:cNvPr id="8" name="TextBox 7"/>
          <p:cNvSpPr txBox="1"/>
          <p:nvPr/>
        </p:nvSpPr>
        <p:spPr>
          <a:xfrm>
            <a:off x="4799652" y="1578795"/>
            <a:ext cx="3683947" cy="646331"/>
          </a:xfrm>
          <a:prstGeom prst="rect">
            <a:avLst/>
          </a:prstGeom>
          <a:noFill/>
        </p:spPr>
        <p:txBody>
          <a:bodyPr wrap="square" rtlCol="0">
            <a:spAutoFit/>
          </a:bodyPr>
          <a:lstStyle/>
          <a:p>
            <a:r>
              <a:rPr lang="en-US" b="1" dirty="0" smtClean="0"/>
              <a:t>Story 2</a:t>
            </a:r>
            <a:r>
              <a:rPr lang="en-US" dirty="0" smtClean="0"/>
              <a:t>: </a:t>
            </a:r>
            <a:r>
              <a:rPr lang="en-US" b="1" dirty="0" smtClean="0"/>
              <a:t>observation</a:t>
            </a:r>
          </a:p>
          <a:p>
            <a:r>
              <a:rPr lang="en-US" dirty="0"/>
              <a:t>response as </a:t>
            </a:r>
            <a:r>
              <a:rPr lang="en-US" b="1" dirty="0" smtClean="0"/>
              <a:t>Comment</a:t>
            </a:r>
            <a:endParaRPr lang="en-US" b="1" dirty="0"/>
          </a:p>
        </p:txBody>
      </p:sp>
    </p:spTree>
    <p:extLst>
      <p:ext uri="{BB962C8B-B14F-4D97-AF65-F5344CB8AC3E}">
        <p14:creationId xmlns:p14="http://schemas.microsoft.com/office/powerpoint/2010/main" val="336150751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332" y="459074"/>
            <a:ext cx="8288867" cy="5897275"/>
          </a:xfrm>
          <a:prstGeom prst="rect">
            <a:avLst/>
          </a:prstGeom>
          <a:noFill/>
        </p:spPr>
        <p:txBody>
          <a:bodyPr wrap="square" rtlCol="0">
            <a:normAutofit fontScale="92500"/>
          </a:bodyPr>
          <a:lstStyle/>
          <a:p>
            <a:r>
              <a:rPr lang="en-US" sz="5000" dirty="0" smtClean="0">
                <a:solidFill>
                  <a:schemeClr val="bg1">
                    <a:lumMod val="65000"/>
                  </a:schemeClr>
                </a:solidFill>
              </a:rPr>
              <a:t>Locating and differentiating stories</a:t>
            </a:r>
          </a:p>
          <a:p>
            <a:endParaRPr lang="en-US" sz="5000" dirty="0">
              <a:solidFill>
                <a:schemeClr val="bg1">
                  <a:lumMod val="65000"/>
                </a:schemeClr>
              </a:solidFill>
            </a:endParaRPr>
          </a:p>
          <a:p>
            <a:r>
              <a:rPr lang="en-US" sz="5000" dirty="0" smtClean="0">
                <a:solidFill>
                  <a:schemeClr val="bg1">
                    <a:lumMod val="65000"/>
                  </a:schemeClr>
                </a:solidFill>
              </a:rPr>
              <a:t>Exploring their adaptations and functions</a:t>
            </a:r>
          </a:p>
          <a:p>
            <a:endParaRPr lang="en-US" sz="5000" dirty="0"/>
          </a:p>
          <a:p>
            <a:r>
              <a:rPr lang="en-US" sz="5000" dirty="0" smtClean="0"/>
              <a:t>Considering disciplinary differences in story telling</a:t>
            </a:r>
            <a:endParaRPr lang="en-US" sz="5000" dirty="0"/>
          </a:p>
          <a:p>
            <a:endParaRPr lang="en-US" sz="72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53</a:t>
            </a:fld>
            <a:endParaRPr lang="en-US" dirty="0"/>
          </a:p>
        </p:txBody>
      </p:sp>
    </p:spTree>
    <p:extLst>
      <p:ext uri="{BB962C8B-B14F-4D97-AF65-F5344CB8AC3E}">
        <p14:creationId xmlns:p14="http://schemas.microsoft.com/office/powerpoint/2010/main" val="349497242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59934" y="1303867"/>
            <a:ext cx="6781800" cy="2001193"/>
          </a:xfrm>
          <a:prstGeom prst="rect">
            <a:avLst/>
          </a:prstGeom>
          <a:noFill/>
          <a:ln w="57150" cmpd="sng">
            <a:solidFill>
              <a:srgbClr val="000000"/>
            </a:solidFill>
          </a:ln>
        </p:spPr>
        <p:txBody>
          <a:bodyPr wrap="square" rtlCol="0">
            <a:normAutofit lnSpcReduction="10000"/>
          </a:bodyPr>
          <a:lstStyle/>
          <a:p>
            <a:r>
              <a:rPr lang="en-US" sz="3200" dirty="0" smtClean="0"/>
              <a:t>Returning to Story </a:t>
            </a:r>
            <a:r>
              <a:rPr lang="en-US" sz="3200" dirty="0"/>
              <a:t>2</a:t>
            </a:r>
            <a:br>
              <a:rPr lang="en-US" sz="3200" dirty="0"/>
            </a:br>
            <a:r>
              <a:rPr lang="en-US" sz="3200" dirty="0"/>
              <a:t>from a critical  auto-ethnography in </a:t>
            </a:r>
            <a:r>
              <a:rPr lang="en-US" sz="3200" dirty="0" smtClean="0"/>
              <a:t>the humanities – in cultural studies</a:t>
            </a:r>
          </a:p>
        </p:txBody>
      </p:sp>
      <p:sp>
        <p:nvSpPr>
          <p:cNvPr id="2" name="Slide Number Placeholder 1"/>
          <p:cNvSpPr>
            <a:spLocks noGrp="1"/>
          </p:cNvSpPr>
          <p:nvPr>
            <p:ph type="sldNum" sz="quarter" idx="12"/>
          </p:nvPr>
        </p:nvSpPr>
        <p:spPr/>
        <p:txBody>
          <a:bodyPr/>
          <a:lstStyle/>
          <a:p>
            <a:fld id="{33D6E5A2-EC83-451F-A719-9AC1370DD5CF}" type="slidenum">
              <a:rPr lang="en-US" smtClean="0"/>
              <a:pPr/>
              <a:t>54</a:t>
            </a:fld>
            <a:endParaRPr lang="en-US" dirty="0"/>
          </a:p>
        </p:txBody>
      </p:sp>
    </p:spTree>
    <p:extLst>
      <p:ext uri="{BB962C8B-B14F-4D97-AF65-F5344CB8AC3E}">
        <p14:creationId xmlns:p14="http://schemas.microsoft.com/office/powerpoint/2010/main" val="259833648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49257100"/>
              </p:ext>
            </p:extLst>
          </p:nvPr>
        </p:nvGraphicFramePr>
        <p:xfrm>
          <a:off x="262050" y="838200"/>
          <a:ext cx="8653351" cy="4766235"/>
        </p:xfrm>
        <a:graphic>
          <a:graphicData uri="http://schemas.openxmlformats.org/drawingml/2006/table">
            <a:tbl>
              <a:tblPr firstRow="1" bandRow="1">
                <a:tableStyleId>{5C22544A-7EE6-4342-B048-85BDC9FD1C3A}</a:tableStyleId>
              </a:tblPr>
              <a:tblGrid>
                <a:gridCol w="1927236"/>
                <a:gridCol w="6726115"/>
              </a:tblGrid>
              <a:tr h="651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b="1" kern="1200" dirty="0" smtClean="0">
                          <a:solidFill>
                            <a:srgbClr val="000000"/>
                          </a:solidFill>
                          <a:effectLst/>
                          <a:latin typeface="+mn-lt"/>
                          <a:ea typeface="+mn-ea"/>
                          <a:cs typeface="+mn-cs"/>
                        </a:rPr>
                        <a:t>Orientation</a:t>
                      </a:r>
                      <a:r>
                        <a:rPr lang="en-US" sz="2000" b="1" dirty="0" smtClean="0">
                          <a:solidFill>
                            <a:srgbClr val="000000"/>
                          </a:solidFill>
                          <a:effectLst/>
                        </a:rPr>
                        <a:t> </a:t>
                      </a:r>
                      <a:endParaRPr lang="en-US" sz="2000" b="1" kern="1200" dirty="0" smtClean="0">
                        <a:solidFill>
                          <a:srgbClr val="000000"/>
                        </a:solidFill>
                        <a:effectLst/>
                        <a:latin typeface="+mn-lt"/>
                        <a:ea typeface="+mn-ea"/>
                        <a:cs typeface="+mn-cs"/>
                      </a:endParaRPr>
                    </a:p>
                    <a:p>
                      <a:endParaRPr lang="en-US" sz="2000" b="1" dirty="0">
                        <a:solidFill>
                          <a:srgbClr val="000000"/>
                        </a:solidFill>
                      </a:endParaRPr>
                    </a:p>
                  </a:txBody>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FFD8"/>
                    </a:solidFill>
                  </a:tcPr>
                </a:tc>
                <a:tc>
                  <a:txBody>
                    <a:bodyPr/>
                    <a:lstStyle/>
                    <a:p>
                      <a:r>
                        <a:rPr lang="en-AU" sz="2000" b="0" i="1" kern="1200" dirty="0" smtClean="0">
                          <a:solidFill>
                            <a:srgbClr val="000000"/>
                          </a:solidFill>
                          <a:effectLst/>
                          <a:latin typeface="+mn-lt"/>
                          <a:ea typeface="+mn-ea"/>
                          <a:cs typeface="+mn-cs"/>
                        </a:rPr>
                        <a:t>During the last course meeting of a class I taught in the fall of 2004, </a:t>
                      </a:r>
                      <a:endParaRPr lang="en-US" sz="2000" b="0" dirty="0">
                        <a:solidFill>
                          <a:srgbClr val="000000"/>
                        </a:solidFill>
                      </a:endParaRPr>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rgbClr val="C5FFD8"/>
                    </a:solidFill>
                  </a:tcPr>
                </a:tc>
              </a:tr>
              <a:tr h="2144955">
                <a:tc>
                  <a:txBody>
                    <a:bodyPr/>
                    <a:lstStyle/>
                    <a:p>
                      <a:r>
                        <a:rPr lang="en-AU" sz="2000" b="1" kern="1200" dirty="0" smtClean="0">
                          <a:solidFill>
                            <a:srgbClr val="000000"/>
                          </a:solidFill>
                          <a:effectLst/>
                          <a:latin typeface="+mn-lt"/>
                          <a:ea typeface="+mn-ea"/>
                          <a:cs typeface="+mn-cs"/>
                        </a:rPr>
                        <a:t>Event</a:t>
                      </a:r>
                      <a:endParaRPr lang="en-US" sz="2000" b="1" kern="1200" dirty="0">
                        <a:solidFill>
                          <a:srgbClr val="000000"/>
                        </a:solidFill>
                        <a:effectLst/>
                        <a:latin typeface="+mn-lt"/>
                        <a:ea typeface="+mn-ea"/>
                        <a:cs typeface="+mn-cs"/>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FD8"/>
                    </a:solidFill>
                  </a:tcPr>
                </a:tc>
                <a:tc>
                  <a:txBody>
                    <a:bodyPr/>
                    <a:lstStyle/>
                    <a:p>
                      <a:r>
                        <a:rPr lang="en-AU" sz="2000" b="0" i="1" kern="1200" dirty="0" smtClean="0">
                          <a:solidFill>
                            <a:srgbClr val="000000"/>
                          </a:solidFill>
                          <a:effectLst/>
                          <a:latin typeface="+mn-lt"/>
                          <a:ea typeface="+mn-ea"/>
                          <a:cs typeface="+mn-cs"/>
                        </a:rPr>
                        <a:t>a group of students presented on the ways in which the mainstream media had used fear as a way of garnering support for the U.S. occupation of Iraq. Immediately following their presentation, a young woman stated, ‘‘I’m more afraid of the four of you than I am of the terrorists.’’ </a:t>
                      </a:r>
                      <a:endParaRPr lang="en-US" sz="2000" b="0" dirty="0">
                        <a:solidFill>
                          <a:srgbClr val="000000"/>
                        </a:solidFill>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FD8"/>
                    </a:solidFill>
                  </a:tcPr>
                </a:tc>
              </a:tr>
              <a:tr h="974980">
                <a:tc>
                  <a:txBody>
                    <a:bodyPr/>
                    <a:lstStyle/>
                    <a:p>
                      <a:r>
                        <a:rPr lang="en-AU" sz="2000" b="1" kern="1200" dirty="0" smtClean="0">
                          <a:solidFill>
                            <a:srgbClr val="000000"/>
                          </a:solidFill>
                          <a:effectLst/>
                          <a:latin typeface="+mn-lt"/>
                          <a:ea typeface="+mn-ea"/>
                          <a:cs typeface="+mn-cs"/>
                        </a:rPr>
                        <a:t>Comment</a:t>
                      </a:r>
                      <a:endParaRPr lang="en-US" sz="2000" b="1" kern="1200" dirty="0">
                        <a:solidFill>
                          <a:srgbClr val="000000"/>
                        </a:solidFill>
                        <a:effectLst/>
                        <a:latin typeface="+mn-lt"/>
                        <a:ea typeface="+mn-ea"/>
                        <a:cs typeface="+mn-cs"/>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FD8"/>
                    </a:solidFill>
                  </a:tcPr>
                </a:tc>
                <a:tc>
                  <a:txBody>
                    <a:bodyPr/>
                    <a:lstStyle/>
                    <a:p>
                      <a:r>
                        <a:rPr lang="en-AU" sz="2000" b="0" i="1" kern="1200" dirty="0" smtClean="0">
                          <a:solidFill>
                            <a:srgbClr val="000000"/>
                          </a:solidFill>
                          <a:effectLst/>
                          <a:latin typeface="+mn-lt"/>
                          <a:ea typeface="+mn-ea"/>
                          <a:cs typeface="+mn-cs"/>
                        </a:rPr>
                        <a:t>A charged conversation ensued, one that seemed to displace ‘‘the space of shared responsibility . . . [with] the space of shared fears’’ (Giroux 2005, 214). While clearly an expression of agency, the student’s statement, however earnest, seemed to also be a rejection of all critique related to the war.</a:t>
                      </a:r>
                      <a:r>
                        <a:rPr lang="en-US" sz="2000" b="0" dirty="0" smtClean="0">
                          <a:solidFill>
                            <a:srgbClr val="000000"/>
                          </a:solidFill>
                          <a:effectLst/>
                        </a:rPr>
                        <a:t> </a:t>
                      </a:r>
                      <a:endParaRPr lang="en-US" sz="2000" b="0" dirty="0">
                        <a:solidFill>
                          <a:srgbClr val="000000"/>
                        </a:solidFill>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FD8"/>
                    </a:solidFill>
                  </a:tcPr>
                </a:tc>
              </a:tr>
            </a:tbl>
          </a:graphicData>
        </a:graphic>
      </p:graphicFrame>
      <p:sp>
        <p:nvSpPr>
          <p:cNvPr id="7" name="TextBox 6"/>
          <p:cNvSpPr txBox="1"/>
          <p:nvPr/>
        </p:nvSpPr>
        <p:spPr>
          <a:xfrm>
            <a:off x="262050" y="152400"/>
            <a:ext cx="8077200" cy="461665"/>
          </a:xfrm>
          <a:prstGeom prst="rect">
            <a:avLst/>
          </a:prstGeom>
          <a:noFill/>
        </p:spPr>
        <p:txBody>
          <a:bodyPr wrap="square" rtlCol="0">
            <a:spAutoFit/>
          </a:bodyPr>
          <a:lstStyle/>
          <a:p>
            <a:r>
              <a:rPr lang="en-AU" sz="2400" b="1" dirty="0" smtClean="0"/>
              <a:t>story as observation</a:t>
            </a:r>
            <a:endParaRPr lang="en-US" sz="2400" b="1"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55</a:t>
            </a:fld>
            <a:endParaRPr lang="en-US" dirty="0"/>
          </a:p>
        </p:txBody>
      </p:sp>
    </p:spTree>
    <p:custDataLst>
      <p:tags r:id="rId1"/>
    </p:custDataLst>
    <p:extLst>
      <p:ext uri="{BB962C8B-B14F-4D97-AF65-F5344CB8AC3E}">
        <p14:creationId xmlns:p14="http://schemas.microsoft.com/office/powerpoint/2010/main" val="41195686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7924800" cy="4401205"/>
          </a:xfrm>
          <a:prstGeom prst="rect">
            <a:avLst/>
          </a:prstGeom>
        </p:spPr>
        <p:txBody>
          <a:bodyPr wrap="square">
            <a:spAutoFit/>
          </a:bodyPr>
          <a:lstStyle/>
          <a:p>
            <a:endParaRPr lang="en-US" sz="2800" dirty="0"/>
          </a:p>
          <a:p>
            <a:r>
              <a:rPr lang="en-AU" sz="2800" dirty="0"/>
              <a:t> </a:t>
            </a:r>
            <a:r>
              <a:rPr lang="en-AU" sz="2800" b="1" dirty="0" smtClean="0"/>
              <a:t>Observations</a:t>
            </a:r>
            <a:r>
              <a:rPr lang="en-AU" sz="2800" dirty="0" smtClean="0"/>
              <a:t> are</a:t>
            </a:r>
          </a:p>
          <a:p>
            <a:endParaRPr lang="en-AU" sz="2800" dirty="0" smtClean="0"/>
          </a:p>
          <a:p>
            <a:r>
              <a:rPr lang="en-AU" sz="2800" dirty="0" smtClean="0"/>
              <a:t>’a </a:t>
            </a:r>
            <a:r>
              <a:rPr lang="en-AU" sz="2800" dirty="0"/>
              <a:t>symbolising genre: the ‘snapshot frozen in time’ gathers up preceding meanings into a symbolic image, and in doing so creates a critical distance that is somehow useful in the process of making one’s experience meaningful to one’s self and to others.</a:t>
            </a:r>
            <a:r>
              <a:rPr lang="en-AU" sz="2800" dirty="0" smtClean="0"/>
              <a:t>’</a:t>
            </a:r>
          </a:p>
          <a:p>
            <a:endParaRPr lang="en-AU" sz="2800" dirty="0" smtClean="0"/>
          </a:p>
          <a:p>
            <a:r>
              <a:rPr lang="en-AU" sz="2800" dirty="0" smtClean="0"/>
              <a:t>(</a:t>
            </a:r>
            <a:r>
              <a:rPr lang="en-AU" sz="2800" dirty="0" err="1" smtClean="0"/>
              <a:t>Jordens</a:t>
            </a:r>
            <a:r>
              <a:rPr lang="en-AU" sz="2800" dirty="0" smtClean="0"/>
              <a:t> 2003</a:t>
            </a:r>
            <a:r>
              <a:rPr lang="en-AU" sz="2800" dirty="0"/>
              <a:t>:107) </a:t>
            </a:r>
            <a:endParaRPr lang="en-US" sz="2800"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56</a:t>
            </a:fld>
            <a:endParaRPr lang="en-US" dirty="0"/>
          </a:p>
        </p:txBody>
      </p:sp>
    </p:spTree>
    <p:custDataLst>
      <p:tags r:id="rId1"/>
    </p:custDataLst>
    <p:extLst>
      <p:ext uri="{BB962C8B-B14F-4D97-AF65-F5344CB8AC3E}">
        <p14:creationId xmlns:p14="http://schemas.microsoft.com/office/powerpoint/2010/main" val="351558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120" y="1083734"/>
            <a:ext cx="8229600" cy="1323439"/>
          </a:xfrm>
          <a:prstGeom prst="rect">
            <a:avLst/>
          </a:prstGeom>
          <a:solidFill>
            <a:srgbClr val="CCFFCC"/>
          </a:solidFill>
          <a:ln>
            <a:solidFill>
              <a:srgbClr val="000000"/>
            </a:solidFill>
          </a:ln>
        </p:spPr>
        <p:txBody>
          <a:bodyPr wrap="square">
            <a:spAutoFit/>
          </a:bodyPr>
          <a:lstStyle/>
          <a:p>
            <a:r>
              <a:rPr lang="en-US" sz="2000" b="1" dirty="0" smtClean="0"/>
              <a:t>Orientation</a:t>
            </a:r>
          </a:p>
          <a:p>
            <a:pPr marL="623888" indent="-623888"/>
            <a:r>
              <a:rPr lang="en-AU" sz="2000" dirty="0" smtClean="0"/>
              <a:t>	</a:t>
            </a:r>
            <a:r>
              <a:rPr lang="en-AU" sz="2000" i="1" dirty="0" smtClean="0"/>
              <a:t>During the last course meeting of a class I taught in the fall of 2004, </a:t>
            </a:r>
            <a:endParaRPr lang="en-US" sz="2000" dirty="0" smtClean="0"/>
          </a:p>
          <a:p>
            <a:pPr marL="623888" indent="-623888"/>
            <a:endParaRPr lang="en-US" sz="2000" i="1" dirty="0">
              <a:solidFill>
                <a:srgbClr val="009ED6"/>
              </a:solidFill>
            </a:endParaRPr>
          </a:p>
        </p:txBody>
      </p:sp>
      <p:sp>
        <p:nvSpPr>
          <p:cNvPr id="4" name="TextBox 3"/>
          <p:cNvSpPr txBox="1"/>
          <p:nvPr/>
        </p:nvSpPr>
        <p:spPr>
          <a:xfrm>
            <a:off x="363120" y="287867"/>
            <a:ext cx="7543800" cy="461665"/>
          </a:xfrm>
          <a:prstGeom prst="rect">
            <a:avLst/>
          </a:prstGeom>
          <a:noFill/>
        </p:spPr>
        <p:txBody>
          <a:bodyPr wrap="square" rtlCol="0">
            <a:spAutoFit/>
          </a:bodyPr>
          <a:lstStyle/>
          <a:p>
            <a:r>
              <a:rPr lang="en-US" sz="2400" b="1" dirty="0" smtClean="0"/>
              <a:t>Orientation stage:</a:t>
            </a:r>
            <a:endParaRPr lang="en-US" sz="2400" b="1" dirty="0"/>
          </a:p>
        </p:txBody>
      </p:sp>
      <p:sp>
        <p:nvSpPr>
          <p:cNvPr id="5" name="TextBox 4"/>
          <p:cNvSpPr txBox="1"/>
          <p:nvPr/>
        </p:nvSpPr>
        <p:spPr>
          <a:xfrm>
            <a:off x="363120" y="2573867"/>
            <a:ext cx="8229600" cy="2246769"/>
          </a:xfrm>
          <a:prstGeom prst="rect">
            <a:avLst/>
          </a:prstGeom>
          <a:noFill/>
        </p:spPr>
        <p:txBody>
          <a:bodyPr wrap="square" rtlCol="0">
            <a:spAutoFit/>
          </a:bodyPr>
          <a:lstStyle/>
          <a:p>
            <a:r>
              <a:rPr lang="en-AU" sz="2000" dirty="0" smtClean="0"/>
              <a:t>The </a:t>
            </a:r>
            <a:r>
              <a:rPr lang="en-AU" sz="2000" b="1" dirty="0" smtClean="0"/>
              <a:t>Orientation </a:t>
            </a:r>
            <a:r>
              <a:rPr lang="en-AU" sz="2000" dirty="0" smtClean="0"/>
              <a:t>establishes the setting in place and time. </a:t>
            </a:r>
          </a:p>
          <a:p>
            <a:r>
              <a:rPr lang="en-AU" sz="2000" dirty="0" smtClean="0"/>
              <a:t>But, here, it also places the researcher as participant in the object of study (</a:t>
            </a:r>
            <a:r>
              <a:rPr lang="en-AU" sz="2000" b="1" i="1" dirty="0" smtClean="0">
                <a:solidFill>
                  <a:srgbClr val="008000"/>
                </a:solidFill>
              </a:rPr>
              <a:t>a class I taught</a:t>
            </a:r>
            <a:r>
              <a:rPr lang="en-AU" sz="2000" i="1" dirty="0" smtClean="0"/>
              <a:t>).</a:t>
            </a:r>
            <a:r>
              <a:rPr lang="en-AU" sz="2000" dirty="0" smtClean="0"/>
              <a:t> </a:t>
            </a:r>
          </a:p>
          <a:p>
            <a:endParaRPr lang="en-AU" sz="2000" dirty="0" smtClean="0"/>
          </a:p>
          <a:p>
            <a:r>
              <a:rPr lang="en-AU" sz="2000" dirty="0" smtClean="0"/>
              <a:t>This minimal move gives some indication of a legitimating strategy in which a first-hand observation is relevant to legitimating claims (‘I know because I was there’). </a:t>
            </a:r>
            <a:endParaRPr lang="en-US" sz="20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57</a:t>
            </a:fld>
            <a:endParaRPr lang="en-US" dirty="0"/>
          </a:p>
        </p:txBody>
      </p:sp>
    </p:spTree>
    <p:custDataLst>
      <p:tags r:id="rId1"/>
    </p:custDataLst>
    <p:extLst>
      <p:ext uri="{BB962C8B-B14F-4D97-AF65-F5344CB8AC3E}">
        <p14:creationId xmlns:p14="http://schemas.microsoft.com/office/powerpoint/2010/main" val="3254203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119" y="4836618"/>
            <a:ext cx="8229600" cy="677108"/>
          </a:xfrm>
          <a:prstGeom prst="rect">
            <a:avLst/>
          </a:prstGeom>
          <a:solidFill>
            <a:srgbClr val="CCFFCC"/>
          </a:solidFill>
          <a:ln>
            <a:solidFill>
              <a:srgbClr val="000000"/>
            </a:solidFill>
          </a:ln>
        </p:spPr>
        <p:txBody>
          <a:bodyPr wrap="square">
            <a:spAutoFit/>
          </a:bodyPr>
          <a:lstStyle/>
          <a:p>
            <a:r>
              <a:rPr lang="en-US" sz="2000" b="1" dirty="0" smtClean="0"/>
              <a:t>Orientation</a:t>
            </a:r>
          </a:p>
          <a:p>
            <a:pPr marL="623888" indent="-623888"/>
            <a:r>
              <a:rPr lang="en-AU" dirty="0" smtClean="0"/>
              <a:t>	</a:t>
            </a:r>
            <a:r>
              <a:rPr lang="en-AU" i="1" dirty="0" smtClean="0"/>
              <a:t>During the last course meeting of a class I taught in the fall of 2004, </a:t>
            </a:r>
            <a:endParaRPr lang="en-US" dirty="0" smtClean="0"/>
          </a:p>
        </p:txBody>
      </p:sp>
      <p:sp>
        <p:nvSpPr>
          <p:cNvPr id="4" name="TextBox 3"/>
          <p:cNvSpPr txBox="1"/>
          <p:nvPr/>
        </p:nvSpPr>
        <p:spPr>
          <a:xfrm>
            <a:off x="0" y="185528"/>
            <a:ext cx="8285238" cy="461665"/>
          </a:xfrm>
          <a:prstGeom prst="rect">
            <a:avLst/>
          </a:prstGeom>
          <a:noFill/>
        </p:spPr>
        <p:txBody>
          <a:bodyPr wrap="square" rtlCol="0">
            <a:spAutoFit/>
          </a:bodyPr>
          <a:lstStyle/>
          <a:p>
            <a:r>
              <a:rPr lang="en-US" sz="2400" b="1" dirty="0" smtClean="0"/>
              <a:t>Compare: </a:t>
            </a:r>
            <a:r>
              <a:rPr lang="en-US" sz="2400" dirty="0" smtClean="0"/>
              <a:t>the </a:t>
            </a:r>
            <a:r>
              <a:rPr lang="en-US" sz="2400" dirty="0"/>
              <a:t>opening stages of </a:t>
            </a:r>
            <a:r>
              <a:rPr lang="en-US" sz="2400" dirty="0" smtClean="0"/>
              <a:t>Story 1and Story 2</a:t>
            </a:r>
            <a:endParaRPr lang="en-US" sz="2400" dirty="0"/>
          </a:p>
        </p:txBody>
      </p:sp>
      <p:sp>
        <p:nvSpPr>
          <p:cNvPr id="5" name="TextBox 4"/>
          <p:cNvSpPr txBox="1"/>
          <p:nvPr/>
        </p:nvSpPr>
        <p:spPr>
          <a:xfrm>
            <a:off x="371585" y="5544504"/>
            <a:ext cx="8229600" cy="707886"/>
          </a:xfrm>
          <a:prstGeom prst="rect">
            <a:avLst/>
          </a:prstGeom>
          <a:noFill/>
        </p:spPr>
        <p:txBody>
          <a:bodyPr wrap="square" rtlCol="0">
            <a:spAutoFit/>
          </a:bodyPr>
          <a:lstStyle/>
          <a:p>
            <a:r>
              <a:rPr lang="en-AU" sz="2000" dirty="0"/>
              <a:t>I</a:t>
            </a:r>
            <a:r>
              <a:rPr lang="en-AU" sz="2000" dirty="0" smtClean="0"/>
              <a:t>t also places the researcher as participant in the object of study (</a:t>
            </a:r>
            <a:r>
              <a:rPr lang="en-AU" sz="2000" b="1" i="1" dirty="0" smtClean="0">
                <a:solidFill>
                  <a:srgbClr val="008000"/>
                </a:solidFill>
              </a:rPr>
              <a:t>a class I taught</a:t>
            </a:r>
            <a:r>
              <a:rPr lang="en-AU" sz="2000" i="1" dirty="0" smtClean="0"/>
              <a:t>).</a:t>
            </a:r>
            <a:r>
              <a:rPr lang="en-AU" sz="2000" dirty="0" smtClean="0"/>
              <a:t> </a:t>
            </a:r>
          </a:p>
        </p:txBody>
      </p:sp>
      <p:sp>
        <p:nvSpPr>
          <p:cNvPr id="2" name="Slide Number Placeholder 1"/>
          <p:cNvSpPr>
            <a:spLocks noGrp="1"/>
          </p:cNvSpPr>
          <p:nvPr>
            <p:ph type="sldNum" sz="quarter" idx="12"/>
          </p:nvPr>
        </p:nvSpPr>
        <p:spPr/>
        <p:txBody>
          <a:bodyPr/>
          <a:lstStyle/>
          <a:p>
            <a:fld id="{33D6E5A2-EC83-451F-A719-9AC1370DD5CF}" type="slidenum">
              <a:rPr lang="en-US" smtClean="0"/>
              <a:pPr/>
              <a:t>58</a:t>
            </a:fld>
            <a:endParaRPr lang="en-US" dirty="0"/>
          </a:p>
        </p:txBody>
      </p:sp>
      <p:sp>
        <p:nvSpPr>
          <p:cNvPr id="7" name="TextBox 6"/>
          <p:cNvSpPr txBox="1"/>
          <p:nvPr/>
        </p:nvSpPr>
        <p:spPr>
          <a:xfrm>
            <a:off x="371585" y="1109130"/>
            <a:ext cx="8221134" cy="1815882"/>
          </a:xfrm>
          <a:prstGeom prst="rect">
            <a:avLst/>
          </a:prstGeom>
          <a:solidFill>
            <a:srgbClr val="CCFFCC"/>
          </a:solidFill>
          <a:ln>
            <a:solidFill>
              <a:srgbClr val="000000"/>
            </a:solidFill>
          </a:ln>
        </p:spPr>
        <p:txBody>
          <a:bodyPr wrap="square" rtlCol="0">
            <a:spAutoFit/>
          </a:bodyPr>
          <a:lstStyle/>
          <a:p>
            <a:r>
              <a:rPr lang="en-AU" sz="2000" b="1" dirty="0" smtClean="0"/>
              <a:t>Abstract</a:t>
            </a:r>
          </a:p>
          <a:p>
            <a:pPr lvl="1"/>
            <a:r>
              <a:rPr lang="en-AU" i="1" dirty="0" smtClean="0">
                <a:solidFill>
                  <a:srgbClr val="000000"/>
                </a:solidFill>
              </a:rPr>
              <a:t>On one celebrated occasion, the manager sat beside an agent in order to monitor calls, asking him to translate customer queries and his responses. Months later the memory of this farcical incident induced wholesale derision of both the hapless manager and the company (Observation, 19 March 2000)</a:t>
            </a:r>
            <a:r>
              <a:rPr lang="en-AU" sz="2000" i="1" dirty="0" smtClean="0">
                <a:solidFill>
                  <a:srgbClr val="000000"/>
                </a:solidFill>
              </a:rPr>
              <a:t>. </a:t>
            </a:r>
          </a:p>
        </p:txBody>
      </p:sp>
      <p:sp>
        <p:nvSpPr>
          <p:cNvPr id="8" name="TextBox 7"/>
          <p:cNvSpPr txBox="1"/>
          <p:nvPr/>
        </p:nvSpPr>
        <p:spPr>
          <a:xfrm>
            <a:off x="363119" y="647193"/>
            <a:ext cx="1567885" cy="461665"/>
          </a:xfrm>
          <a:prstGeom prst="rect">
            <a:avLst/>
          </a:prstGeom>
          <a:noFill/>
        </p:spPr>
        <p:txBody>
          <a:bodyPr wrap="square" rtlCol="0">
            <a:spAutoFit/>
          </a:bodyPr>
          <a:lstStyle/>
          <a:p>
            <a:r>
              <a:rPr lang="en-US" sz="2400" b="1" dirty="0" smtClean="0"/>
              <a:t>Story 1</a:t>
            </a:r>
            <a:endParaRPr lang="en-US" sz="2400" b="1" dirty="0"/>
          </a:p>
        </p:txBody>
      </p:sp>
      <p:sp>
        <p:nvSpPr>
          <p:cNvPr id="9" name="TextBox 8"/>
          <p:cNvSpPr txBox="1"/>
          <p:nvPr/>
        </p:nvSpPr>
        <p:spPr>
          <a:xfrm>
            <a:off x="371585" y="4365820"/>
            <a:ext cx="1428714" cy="461665"/>
          </a:xfrm>
          <a:prstGeom prst="rect">
            <a:avLst/>
          </a:prstGeom>
          <a:noFill/>
        </p:spPr>
        <p:txBody>
          <a:bodyPr wrap="square" rtlCol="0">
            <a:spAutoFit/>
          </a:bodyPr>
          <a:lstStyle/>
          <a:p>
            <a:r>
              <a:rPr lang="en-US" sz="2400" b="1" dirty="0" smtClean="0"/>
              <a:t>Story 2</a:t>
            </a:r>
            <a:endParaRPr lang="en-US" sz="2400" b="1" dirty="0"/>
          </a:p>
        </p:txBody>
      </p:sp>
      <p:sp>
        <p:nvSpPr>
          <p:cNvPr id="10" name="TextBox 9"/>
          <p:cNvSpPr txBox="1"/>
          <p:nvPr/>
        </p:nvSpPr>
        <p:spPr>
          <a:xfrm>
            <a:off x="371585" y="3193265"/>
            <a:ext cx="8221134" cy="1015663"/>
          </a:xfrm>
          <a:prstGeom prst="rect">
            <a:avLst/>
          </a:prstGeom>
          <a:noFill/>
        </p:spPr>
        <p:txBody>
          <a:bodyPr wrap="square" rtlCol="0">
            <a:spAutoFit/>
          </a:bodyPr>
          <a:lstStyle/>
          <a:p>
            <a:r>
              <a:rPr lang="en-AU" sz="2000" dirty="0" smtClean="0"/>
              <a:t>It references </a:t>
            </a:r>
            <a:r>
              <a:rPr lang="en-AU" sz="2000" dirty="0"/>
              <a:t>the ethnographic method of observation and suggests a larger data set of accumulated observations over </a:t>
            </a:r>
            <a:r>
              <a:rPr lang="en-AU" sz="2000" dirty="0" smtClean="0"/>
              <a:t>time</a:t>
            </a:r>
            <a:r>
              <a:rPr lang="en-AU" sz="2000" dirty="0"/>
              <a:t> </a:t>
            </a:r>
            <a:r>
              <a:rPr lang="en-AU" sz="2000" b="1" i="1" dirty="0">
                <a:solidFill>
                  <a:srgbClr val="008000"/>
                </a:solidFill>
              </a:rPr>
              <a:t>(Observation, 19 March 2000</a:t>
            </a:r>
            <a:r>
              <a:rPr lang="en-AU" sz="2000" b="1" dirty="0">
                <a:solidFill>
                  <a:srgbClr val="008000"/>
                </a:solidFill>
              </a:rPr>
              <a:t>)</a:t>
            </a:r>
            <a:r>
              <a:rPr lang="en-AU" sz="2000" dirty="0"/>
              <a:t> </a:t>
            </a:r>
            <a:r>
              <a:rPr lang="en-AU" sz="2000" dirty="0" smtClean="0"/>
              <a:t> </a:t>
            </a:r>
            <a:endParaRPr lang="en-AU" sz="2000" dirty="0"/>
          </a:p>
        </p:txBody>
      </p:sp>
    </p:spTree>
    <p:custDataLst>
      <p:tags r:id="rId1"/>
    </p:custDataLst>
    <p:extLst>
      <p:ext uri="{BB962C8B-B14F-4D97-AF65-F5344CB8AC3E}">
        <p14:creationId xmlns:p14="http://schemas.microsoft.com/office/powerpoint/2010/main" val="1149118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147" y="114013"/>
            <a:ext cx="8449733" cy="584776"/>
          </a:xfrm>
          <a:prstGeom prst="rect">
            <a:avLst/>
          </a:prstGeom>
          <a:noFill/>
        </p:spPr>
        <p:txBody>
          <a:bodyPr wrap="square" rtlCol="0">
            <a:spAutoFit/>
          </a:bodyPr>
          <a:lstStyle/>
          <a:p>
            <a:r>
              <a:rPr lang="en-US" sz="3200" dirty="0" smtClean="0"/>
              <a:t>Compare the events in Story 1 and Story 2</a:t>
            </a:r>
            <a:endParaRPr lang="en-US" sz="3200" dirty="0"/>
          </a:p>
        </p:txBody>
      </p:sp>
      <p:sp>
        <p:nvSpPr>
          <p:cNvPr id="3" name="Title 1"/>
          <p:cNvSpPr txBox="1">
            <a:spLocks/>
          </p:cNvSpPr>
          <p:nvPr/>
        </p:nvSpPr>
        <p:spPr>
          <a:xfrm>
            <a:off x="389467" y="1613383"/>
            <a:ext cx="4039547" cy="4390873"/>
          </a:xfrm>
          <a:prstGeom prst="rect">
            <a:avLst/>
          </a:prstGeom>
          <a:solidFill>
            <a:srgbClr val="CCFFCC"/>
          </a:solidFill>
          <a:ln>
            <a:solidFill>
              <a:schemeClr val="tx1"/>
            </a:solidFill>
          </a:ln>
        </p:spPr>
        <p:txBody>
          <a:bodyPr>
            <a:normAutofit fontScale="92500" lnSpcReduction="10000"/>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AU" sz="2000" i="1" dirty="0" smtClean="0">
                <a:solidFill>
                  <a:schemeClr val="dk1"/>
                </a:solidFill>
              </a:rPr>
              <a:t>Two agents, Diane and Saul, described how, after the failure of this monitoring exercise, the manager continued to hover near the French team, clearly within earshot of agents’ conversations. Saul recollected that after a call had ended and the customer had hung up, he continued talking, pretending it was still live. He finished by saying, in French, ‘Thank you very much for calling. We will send someone round to kill your wife and family.’ </a:t>
            </a:r>
            <a:endParaRPr lang="en-US" sz="1800" dirty="0"/>
          </a:p>
        </p:txBody>
      </p:sp>
      <p:sp>
        <p:nvSpPr>
          <p:cNvPr id="4" name="Rectangle 3"/>
          <p:cNvSpPr/>
          <p:nvPr/>
        </p:nvSpPr>
        <p:spPr>
          <a:xfrm>
            <a:off x="4799653" y="1655169"/>
            <a:ext cx="4039547" cy="3477875"/>
          </a:xfrm>
          <a:prstGeom prst="rect">
            <a:avLst/>
          </a:prstGeom>
          <a:solidFill>
            <a:srgbClr val="CCFFCC"/>
          </a:solidFill>
          <a:ln>
            <a:solidFill>
              <a:srgbClr val="000000"/>
            </a:solidFill>
          </a:ln>
        </p:spPr>
        <p:txBody>
          <a:bodyPr wrap="square">
            <a:spAutoFit/>
          </a:bodyPr>
          <a:lstStyle/>
          <a:p>
            <a:r>
              <a:rPr lang="en-AU" sz="2000" i="1" dirty="0">
                <a:solidFill>
                  <a:srgbClr val="000000"/>
                </a:solidFill>
              </a:rPr>
              <a:t>a group of students presented on the ways in which the mainstream media had used fear as a way of garnering support for the U.S. occupation of Iraq. Immediately following their presentation, a young woman stated, ‘‘I’m more afraid of the four of you than I am of the terrorists.’’ </a:t>
            </a:r>
            <a:endParaRPr lang="en-AU" sz="2000" i="1" dirty="0" smtClean="0">
              <a:solidFill>
                <a:srgbClr val="000000"/>
              </a:solidFill>
            </a:endParaRPr>
          </a:p>
          <a:p>
            <a:endParaRPr lang="en-US" sz="2000" dirty="0">
              <a:solidFill>
                <a:srgbClr val="000000"/>
              </a:solidFill>
            </a:endParaRPr>
          </a:p>
        </p:txBody>
      </p:sp>
      <p:sp>
        <p:nvSpPr>
          <p:cNvPr id="5" name="TextBox 4"/>
          <p:cNvSpPr txBox="1"/>
          <p:nvPr/>
        </p:nvSpPr>
        <p:spPr>
          <a:xfrm>
            <a:off x="389467" y="848840"/>
            <a:ext cx="2585322" cy="707886"/>
          </a:xfrm>
          <a:prstGeom prst="rect">
            <a:avLst/>
          </a:prstGeom>
          <a:noFill/>
        </p:spPr>
        <p:txBody>
          <a:bodyPr wrap="square" rtlCol="0">
            <a:spAutoFit/>
          </a:bodyPr>
          <a:lstStyle/>
          <a:p>
            <a:r>
              <a:rPr lang="en-US" sz="2000" dirty="0" smtClean="0"/>
              <a:t>Story 1: </a:t>
            </a:r>
            <a:r>
              <a:rPr lang="en-US" sz="2000" b="1" dirty="0" smtClean="0"/>
              <a:t>anecdote</a:t>
            </a:r>
          </a:p>
          <a:p>
            <a:r>
              <a:rPr lang="en-US" sz="2000" b="1" dirty="0" smtClean="0"/>
              <a:t>Remarkable Event</a:t>
            </a:r>
          </a:p>
        </p:txBody>
      </p:sp>
      <p:sp>
        <p:nvSpPr>
          <p:cNvPr id="6" name="TextBox 5"/>
          <p:cNvSpPr txBox="1"/>
          <p:nvPr/>
        </p:nvSpPr>
        <p:spPr>
          <a:xfrm>
            <a:off x="4799653" y="925416"/>
            <a:ext cx="2889570" cy="707886"/>
          </a:xfrm>
          <a:prstGeom prst="rect">
            <a:avLst/>
          </a:prstGeom>
          <a:noFill/>
        </p:spPr>
        <p:txBody>
          <a:bodyPr wrap="square" rtlCol="0">
            <a:spAutoFit/>
          </a:bodyPr>
          <a:lstStyle/>
          <a:p>
            <a:r>
              <a:rPr lang="en-US" sz="2000" dirty="0" smtClean="0"/>
              <a:t>Story 2: </a:t>
            </a:r>
            <a:r>
              <a:rPr lang="en-US" sz="2000" b="1" dirty="0" smtClean="0"/>
              <a:t>observation</a:t>
            </a:r>
          </a:p>
          <a:p>
            <a:r>
              <a:rPr lang="en-US" sz="2000" b="1" dirty="0" smtClean="0"/>
              <a:t>Event </a:t>
            </a:r>
            <a:endParaRPr lang="en-US" sz="2000" b="1" dirty="0"/>
          </a:p>
        </p:txBody>
      </p:sp>
    </p:spTree>
    <p:extLst>
      <p:ext uri="{BB962C8B-B14F-4D97-AF65-F5344CB8AC3E}">
        <p14:creationId xmlns:p14="http://schemas.microsoft.com/office/powerpoint/2010/main" val="145996171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685800"/>
            <a:ext cx="8153400" cy="5047536"/>
          </a:xfrm>
          <a:prstGeom prst="rect">
            <a:avLst/>
          </a:prstGeom>
          <a:noFill/>
        </p:spPr>
        <p:txBody>
          <a:bodyPr wrap="square" rtlCol="0">
            <a:spAutoFit/>
          </a:bodyPr>
          <a:lstStyle/>
          <a:p>
            <a:r>
              <a:rPr lang="en-AU" sz="2800" b="1" dirty="0"/>
              <a:t>Story genres </a:t>
            </a:r>
            <a:r>
              <a:rPr lang="en-AU" sz="2800" b="1" dirty="0" smtClean="0"/>
              <a:t>collectively…</a:t>
            </a:r>
            <a:endParaRPr lang="en-US" sz="2800" b="1" dirty="0"/>
          </a:p>
          <a:p>
            <a:r>
              <a:rPr lang="en-AU" sz="2800" dirty="0"/>
              <a:t> </a:t>
            </a:r>
            <a:endParaRPr lang="en-US" sz="2800" dirty="0"/>
          </a:p>
          <a:p>
            <a:r>
              <a:rPr lang="en-US" sz="2800" i="1" dirty="0" smtClean="0"/>
              <a:t>‘reconstruct </a:t>
            </a:r>
            <a:r>
              <a:rPr lang="en-US" sz="2800" i="1" dirty="0"/>
              <a:t>real or imagined events and evaluate them in terms which enact bonds of solidarity among participating interlocutors. (…) key social functions of stories include maintaining and shaping social relationships, particularly at the level of local communities and kin, through evaluation of events and </a:t>
            </a:r>
            <a:r>
              <a:rPr lang="en-US" sz="2800" i="1" dirty="0" err="1"/>
              <a:t>behaviour</a:t>
            </a:r>
            <a:r>
              <a:rPr lang="en-US" sz="2800" i="1" dirty="0" smtClean="0"/>
              <a:t>.’</a:t>
            </a:r>
            <a:r>
              <a:rPr lang="en-US" sz="2800" dirty="0" smtClean="0"/>
              <a:t>    </a:t>
            </a:r>
          </a:p>
          <a:p>
            <a:endParaRPr lang="en-US" sz="2800" dirty="0" smtClean="0"/>
          </a:p>
          <a:p>
            <a:r>
              <a:rPr lang="en-US" sz="2400" dirty="0" smtClean="0"/>
              <a:t>(</a:t>
            </a:r>
            <a:r>
              <a:rPr lang="en-US" sz="2400" dirty="0"/>
              <a:t>Martin &amp; Rose 2008: 97)</a:t>
            </a:r>
          </a:p>
          <a:p>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6</a:t>
            </a:fld>
            <a:endParaRPr lang="en-US" dirty="0"/>
          </a:p>
        </p:txBody>
      </p:sp>
    </p:spTree>
    <p:custDataLst>
      <p:tags r:id="rId1"/>
    </p:custDataLst>
    <p:extLst>
      <p:ext uri="{BB962C8B-B14F-4D97-AF65-F5344CB8AC3E}">
        <p14:creationId xmlns:p14="http://schemas.microsoft.com/office/powerpoint/2010/main" val="2944118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147" y="114013"/>
            <a:ext cx="8449733" cy="584776"/>
          </a:xfrm>
          <a:prstGeom prst="rect">
            <a:avLst/>
          </a:prstGeom>
          <a:noFill/>
        </p:spPr>
        <p:txBody>
          <a:bodyPr wrap="square" rtlCol="0">
            <a:spAutoFit/>
          </a:bodyPr>
          <a:lstStyle/>
          <a:p>
            <a:r>
              <a:rPr lang="en-US" sz="3200" dirty="0" smtClean="0"/>
              <a:t>Compare the events in Story 1 and Story 2</a:t>
            </a:r>
            <a:endParaRPr lang="en-US" sz="3200" dirty="0"/>
          </a:p>
        </p:txBody>
      </p:sp>
      <p:sp>
        <p:nvSpPr>
          <p:cNvPr id="3" name="Title 1"/>
          <p:cNvSpPr txBox="1">
            <a:spLocks/>
          </p:cNvSpPr>
          <p:nvPr/>
        </p:nvSpPr>
        <p:spPr>
          <a:xfrm>
            <a:off x="389467" y="1613383"/>
            <a:ext cx="4039547" cy="4390873"/>
          </a:xfrm>
          <a:prstGeom prst="rect">
            <a:avLst/>
          </a:prstGeom>
          <a:solidFill>
            <a:srgbClr val="CCFFCC"/>
          </a:solidFill>
          <a:ln>
            <a:solidFill>
              <a:schemeClr val="tx1"/>
            </a:solidFill>
          </a:ln>
        </p:spPr>
        <p:txBody>
          <a:bodyPr>
            <a:norm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AU" sz="1800" i="1" dirty="0" smtClean="0">
                <a:solidFill>
                  <a:schemeClr val="dk1"/>
                </a:solidFill>
              </a:rPr>
              <a:t>Two agents, Diane and Saul, described how, after the failure of this monitoring exercise, the manager continued to hover near the French team, clearly within earshot of agents’ conversations. Saul recollected that after a call had ended and the customer had hung up, he continued talking, pretending it was still live. He finished by saying, in French, ‘Thank you very much for calling. We will send someone round to kill your wife and family.’ </a:t>
            </a:r>
            <a:endParaRPr lang="en-US" sz="1800" dirty="0"/>
          </a:p>
        </p:txBody>
      </p:sp>
      <p:sp>
        <p:nvSpPr>
          <p:cNvPr id="4" name="Rectangle 3"/>
          <p:cNvSpPr/>
          <p:nvPr/>
        </p:nvSpPr>
        <p:spPr>
          <a:xfrm>
            <a:off x="4799653" y="1655169"/>
            <a:ext cx="4039547" cy="2585323"/>
          </a:xfrm>
          <a:prstGeom prst="rect">
            <a:avLst/>
          </a:prstGeom>
          <a:solidFill>
            <a:srgbClr val="CCFFCC"/>
          </a:solidFill>
          <a:ln>
            <a:solidFill>
              <a:srgbClr val="000000"/>
            </a:solidFill>
          </a:ln>
        </p:spPr>
        <p:txBody>
          <a:bodyPr wrap="square">
            <a:spAutoFit/>
          </a:bodyPr>
          <a:lstStyle/>
          <a:p>
            <a:r>
              <a:rPr lang="en-AU" i="1" dirty="0">
                <a:solidFill>
                  <a:srgbClr val="000000"/>
                </a:solidFill>
              </a:rPr>
              <a:t>a group of students presented on the ways in which the mainstream media had used fear as a way of garnering support for the U.S. occupation of Iraq. Immediately following their presentation, a young woman stated, ‘‘I’m more afraid of the four of you than I am of the terrorists.’’ </a:t>
            </a:r>
            <a:endParaRPr lang="en-US" dirty="0">
              <a:solidFill>
                <a:srgbClr val="000000"/>
              </a:solidFill>
            </a:endParaRPr>
          </a:p>
        </p:txBody>
      </p:sp>
      <p:sp>
        <p:nvSpPr>
          <p:cNvPr id="5" name="TextBox 4"/>
          <p:cNvSpPr txBox="1"/>
          <p:nvPr/>
        </p:nvSpPr>
        <p:spPr>
          <a:xfrm>
            <a:off x="389467" y="848840"/>
            <a:ext cx="2585322" cy="707886"/>
          </a:xfrm>
          <a:prstGeom prst="rect">
            <a:avLst/>
          </a:prstGeom>
          <a:noFill/>
        </p:spPr>
        <p:txBody>
          <a:bodyPr wrap="square" rtlCol="0">
            <a:spAutoFit/>
          </a:bodyPr>
          <a:lstStyle/>
          <a:p>
            <a:r>
              <a:rPr lang="en-US" sz="2000" dirty="0" smtClean="0"/>
              <a:t>Story 1: </a:t>
            </a:r>
            <a:r>
              <a:rPr lang="en-US" sz="2000" b="1" dirty="0" smtClean="0"/>
              <a:t>anecdote</a:t>
            </a:r>
          </a:p>
          <a:p>
            <a:r>
              <a:rPr lang="en-US" sz="2000" b="1" dirty="0" smtClean="0"/>
              <a:t>Remarkable Event</a:t>
            </a:r>
          </a:p>
        </p:txBody>
      </p:sp>
      <p:sp>
        <p:nvSpPr>
          <p:cNvPr id="6" name="TextBox 5"/>
          <p:cNvSpPr txBox="1"/>
          <p:nvPr/>
        </p:nvSpPr>
        <p:spPr>
          <a:xfrm>
            <a:off x="4799653" y="925416"/>
            <a:ext cx="2889570" cy="707886"/>
          </a:xfrm>
          <a:prstGeom prst="rect">
            <a:avLst/>
          </a:prstGeom>
          <a:noFill/>
        </p:spPr>
        <p:txBody>
          <a:bodyPr wrap="square" rtlCol="0">
            <a:spAutoFit/>
          </a:bodyPr>
          <a:lstStyle/>
          <a:p>
            <a:r>
              <a:rPr lang="en-US" sz="2000" dirty="0" smtClean="0"/>
              <a:t>Story 2: </a:t>
            </a:r>
            <a:r>
              <a:rPr lang="en-US" sz="2000" b="1" dirty="0" smtClean="0"/>
              <a:t>observation</a:t>
            </a:r>
          </a:p>
          <a:p>
            <a:r>
              <a:rPr lang="en-US" sz="2000" b="1" dirty="0" smtClean="0"/>
              <a:t>Event </a:t>
            </a:r>
            <a:endParaRPr lang="en-US" sz="2000" b="1" dirty="0"/>
          </a:p>
        </p:txBody>
      </p:sp>
      <p:sp>
        <p:nvSpPr>
          <p:cNvPr id="7" name="TextBox 6"/>
          <p:cNvSpPr txBox="1"/>
          <p:nvPr/>
        </p:nvSpPr>
        <p:spPr>
          <a:xfrm>
            <a:off x="4799653" y="5040778"/>
            <a:ext cx="4039547" cy="1015663"/>
          </a:xfrm>
          <a:prstGeom prst="rect">
            <a:avLst/>
          </a:prstGeom>
          <a:noFill/>
          <a:ln>
            <a:solidFill>
              <a:schemeClr val="tx1"/>
            </a:solidFill>
          </a:ln>
        </p:spPr>
        <p:txBody>
          <a:bodyPr wrap="square" rtlCol="0">
            <a:spAutoFit/>
          </a:bodyPr>
          <a:lstStyle/>
          <a:p>
            <a:r>
              <a:rPr lang="en-US" sz="2000" dirty="0" smtClean="0"/>
              <a:t>What are the implications of representing events as a ‘snapshot’?</a:t>
            </a:r>
            <a:endParaRPr lang="en-US" sz="2000" dirty="0"/>
          </a:p>
        </p:txBody>
      </p:sp>
    </p:spTree>
    <p:extLst>
      <p:ext uri="{BB962C8B-B14F-4D97-AF65-F5344CB8AC3E}">
        <p14:creationId xmlns:p14="http://schemas.microsoft.com/office/powerpoint/2010/main" val="325408388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147" y="114013"/>
            <a:ext cx="8449733" cy="584776"/>
          </a:xfrm>
          <a:prstGeom prst="rect">
            <a:avLst/>
          </a:prstGeom>
          <a:noFill/>
        </p:spPr>
        <p:txBody>
          <a:bodyPr wrap="square" rtlCol="0">
            <a:spAutoFit/>
          </a:bodyPr>
          <a:lstStyle/>
          <a:p>
            <a:r>
              <a:rPr lang="en-US" sz="3200" dirty="0" smtClean="0"/>
              <a:t>Compare the events in Story 1 and Story 2</a:t>
            </a:r>
            <a:endParaRPr lang="en-US" sz="3200" dirty="0"/>
          </a:p>
        </p:txBody>
      </p:sp>
      <p:sp>
        <p:nvSpPr>
          <p:cNvPr id="3" name="Title 1"/>
          <p:cNvSpPr txBox="1">
            <a:spLocks/>
          </p:cNvSpPr>
          <p:nvPr/>
        </p:nvSpPr>
        <p:spPr>
          <a:xfrm>
            <a:off x="389467" y="1613383"/>
            <a:ext cx="4039547" cy="4390873"/>
          </a:xfrm>
          <a:prstGeom prst="rect">
            <a:avLst/>
          </a:prstGeom>
          <a:solidFill>
            <a:srgbClr val="CCFFCC"/>
          </a:solidFill>
          <a:ln>
            <a:solidFill>
              <a:schemeClr val="tx1"/>
            </a:solidFill>
          </a:ln>
        </p:spPr>
        <p:txBody>
          <a:bodyPr>
            <a:norm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AU" sz="1800" i="1" dirty="0" smtClean="0">
                <a:solidFill>
                  <a:schemeClr val="dk1"/>
                </a:solidFill>
              </a:rPr>
              <a:t>Two agents, Diane and Saul, described how, after the failure of this monitoring exercise, the manager continued to hover near the French team, clearly within earshot of agents’ conversations. Saul recollected that after a call had ended and the customer had hung up, he continued talking, pretending it was still live. He finished by saying, in French, ‘Thank you very much for calling. We will send someone round to kill your wife and family.’ </a:t>
            </a:r>
            <a:endParaRPr lang="en-US" sz="1800" dirty="0"/>
          </a:p>
        </p:txBody>
      </p:sp>
      <p:sp>
        <p:nvSpPr>
          <p:cNvPr id="4" name="Rectangle 3"/>
          <p:cNvSpPr/>
          <p:nvPr/>
        </p:nvSpPr>
        <p:spPr>
          <a:xfrm>
            <a:off x="4799653" y="1655169"/>
            <a:ext cx="4039547" cy="2585323"/>
          </a:xfrm>
          <a:prstGeom prst="rect">
            <a:avLst/>
          </a:prstGeom>
          <a:solidFill>
            <a:srgbClr val="CCFFCC"/>
          </a:solidFill>
          <a:ln>
            <a:solidFill>
              <a:srgbClr val="000000"/>
            </a:solidFill>
          </a:ln>
        </p:spPr>
        <p:txBody>
          <a:bodyPr wrap="square">
            <a:spAutoFit/>
          </a:bodyPr>
          <a:lstStyle/>
          <a:p>
            <a:r>
              <a:rPr lang="en-AU" i="1" dirty="0">
                <a:solidFill>
                  <a:srgbClr val="000000"/>
                </a:solidFill>
              </a:rPr>
              <a:t>a group of students presented on the ways in which the mainstream media had used </a:t>
            </a:r>
            <a:r>
              <a:rPr lang="en-AU" b="1" i="1" dirty="0">
                <a:solidFill>
                  <a:srgbClr val="000000"/>
                </a:solidFill>
              </a:rPr>
              <a:t>fear</a:t>
            </a:r>
            <a:r>
              <a:rPr lang="en-AU" i="1" dirty="0">
                <a:solidFill>
                  <a:srgbClr val="000000"/>
                </a:solidFill>
              </a:rPr>
              <a:t> as a way of garnering support for </a:t>
            </a:r>
            <a:r>
              <a:rPr lang="en-AU" b="1" i="1" dirty="0">
                <a:solidFill>
                  <a:srgbClr val="000000"/>
                </a:solidFill>
              </a:rPr>
              <a:t>the U.S. occupation of Iraq</a:t>
            </a:r>
            <a:r>
              <a:rPr lang="en-AU" i="1" dirty="0">
                <a:solidFill>
                  <a:srgbClr val="000000"/>
                </a:solidFill>
              </a:rPr>
              <a:t>. Immediately following their presentation, a young woman stated, ‘‘I’m more </a:t>
            </a:r>
            <a:r>
              <a:rPr lang="en-AU" b="1" i="1" dirty="0">
                <a:solidFill>
                  <a:srgbClr val="000000"/>
                </a:solidFill>
              </a:rPr>
              <a:t>afraid</a:t>
            </a:r>
            <a:r>
              <a:rPr lang="en-AU" i="1" dirty="0">
                <a:solidFill>
                  <a:srgbClr val="000000"/>
                </a:solidFill>
              </a:rPr>
              <a:t> of the four of you than I am of the</a:t>
            </a:r>
            <a:r>
              <a:rPr lang="en-AU" b="1" i="1" dirty="0">
                <a:solidFill>
                  <a:srgbClr val="000000"/>
                </a:solidFill>
              </a:rPr>
              <a:t> terrorists</a:t>
            </a:r>
            <a:r>
              <a:rPr lang="en-AU" i="1" dirty="0">
                <a:solidFill>
                  <a:srgbClr val="000000"/>
                </a:solidFill>
              </a:rPr>
              <a:t>.’’ </a:t>
            </a:r>
            <a:endParaRPr lang="en-US" dirty="0">
              <a:solidFill>
                <a:srgbClr val="000000"/>
              </a:solidFill>
            </a:endParaRPr>
          </a:p>
        </p:txBody>
      </p:sp>
      <p:sp>
        <p:nvSpPr>
          <p:cNvPr id="5" name="TextBox 4"/>
          <p:cNvSpPr txBox="1"/>
          <p:nvPr/>
        </p:nvSpPr>
        <p:spPr>
          <a:xfrm>
            <a:off x="389467" y="848840"/>
            <a:ext cx="2585322" cy="707886"/>
          </a:xfrm>
          <a:prstGeom prst="rect">
            <a:avLst/>
          </a:prstGeom>
          <a:noFill/>
        </p:spPr>
        <p:txBody>
          <a:bodyPr wrap="square" rtlCol="0">
            <a:spAutoFit/>
          </a:bodyPr>
          <a:lstStyle/>
          <a:p>
            <a:r>
              <a:rPr lang="en-US" sz="2000" dirty="0" smtClean="0"/>
              <a:t>Story 1: </a:t>
            </a:r>
            <a:r>
              <a:rPr lang="en-US" sz="2000" b="1" dirty="0" smtClean="0"/>
              <a:t>anecdote</a:t>
            </a:r>
          </a:p>
          <a:p>
            <a:r>
              <a:rPr lang="en-US" sz="2000" b="1" dirty="0" smtClean="0"/>
              <a:t>Remarkable Event</a:t>
            </a:r>
          </a:p>
        </p:txBody>
      </p:sp>
      <p:sp>
        <p:nvSpPr>
          <p:cNvPr id="6" name="TextBox 5"/>
          <p:cNvSpPr txBox="1"/>
          <p:nvPr/>
        </p:nvSpPr>
        <p:spPr>
          <a:xfrm>
            <a:off x="4799653" y="925416"/>
            <a:ext cx="2889570" cy="707886"/>
          </a:xfrm>
          <a:prstGeom prst="rect">
            <a:avLst/>
          </a:prstGeom>
          <a:noFill/>
        </p:spPr>
        <p:txBody>
          <a:bodyPr wrap="square" rtlCol="0">
            <a:spAutoFit/>
          </a:bodyPr>
          <a:lstStyle/>
          <a:p>
            <a:r>
              <a:rPr lang="en-US" sz="2000" dirty="0" smtClean="0"/>
              <a:t>Story 2: </a:t>
            </a:r>
            <a:r>
              <a:rPr lang="en-US" sz="2000" b="1" dirty="0" smtClean="0"/>
              <a:t>observation</a:t>
            </a:r>
          </a:p>
          <a:p>
            <a:r>
              <a:rPr lang="en-US" sz="2000" b="1" dirty="0" smtClean="0"/>
              <a:t>Event </a:t>
            </a:r>
            <a:endParaRPr lang="en-US" sz="2000" b="1" dirty="0"/>
          </a:p>
        </p:txBody>
      </p:sp>
      <p:sp>
        <p:nvSpPr>
          <p:cNvPr id="7" name="TextBox 6"/>
          <p:cNvSpPr txBox="1"/>
          <p:nvPr/>
        </p:nvSpPr>
        <p:spPr>
          <a:xfrm>
            <a:off x="4799653" y="5040778"/>
            <a:ext cx="4039547" cy="646331"/>
          </a:xfrm>
          <a:prstGeom prst="rect">
            <a:avLst/>
          </a:prstGeom>
          <a:noFill/>
          <a:ln>
            <a:solidFill>
              <a:schemeClr val="tx1"/>
            </a:solidFill>
          </a:ln>
        </p:spPr>
        <p:txBody>
          <a:bodyPr wrap="square" rtlCol="0">
            <a:spAutoFit/>
          </a:bodyPr>
          <a:lstStyle/>
          <a:p>
            <a:r>
              <a:rPr lang="en-US" dirty="0" smtClean="0"/>
              <a:t>Discharging ideational meaning, but charging up the interpersonal</a:t>
            </a:r>
            <a:endParaRPr lang="en-US" dirty="0"/>
          </a:p>
        </p:txBody>
      </p:sp>
    </p:spTree>
    <p:extLst>
      <p:ext uri="{BB962C8B-B14F-4D97-AF65-F5344CB8AC3E}">
        <p14:creationId xmlns:p14="http://schemas.microsoft.com/office/powerpoint/2010/main" val="100734909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134533"/>
            <a:ext cx="8229600" cy="2554545"/>
          </a:xfrm>
          <a:prstGeom prst="rect">
            <a:avLst/>
          </a:prstGeom>
          <a:solidFill>
            <a:srgbClr val="CCFFCC"/>
          </a:solidFill>
          <a:ln>
            <a:solidFill>
              <a:srgbClr val="000000"/>
            </a:solidFill>
          </a:ln>
        </p:spPr>
        <p:txBody>
          <a:bodyPr wrap="square">
            <a:spAutoFit/>
          </a:bodyPr>
          <a:lstStyle/>
          <a:p>
            <a:r>
              <a:rPr lang="en-US" sz="2000" b="1" dirty="0" smtClean="0"/>
              <a:t>Comment</a:t>
            </a:r>
          </a:p>
          <a:p>
            <a:pPr marL="623888" indent="-623888"/>
            <a:r>
              <a:rPr lang="en-AU" sz="2000" dirty="0" smtClean="0"/>
              <a:t>	</a:t>
            </a:r>
            <a:r>
              <a:rPr lang="en-AU" sz="2000" i="1" dirty="0" smtClean="0"/>
              <a:t>A </a:t>
            </a:r>
            <a:r>
              <a:rPr lang="en-AU" sz="2000" i="1" dirty="0"/>
              <a:t>charged conversation ensued,</a:t>
            </a:r>
            <a:r>
              <a:rPr lang="en-AU" sz="2000" i="1" dirty="0" smtClean="0"/>
              <a:t> one </a:t>
            </a:r>
            <a:r>
              <a:rPr lang="en-AU" sz="2000" i="1" dirty="0"/>
              <a:t>that seemed to displace ‘‘the space of shared</a:t>
            </a:r>
            <a:r>
              <a:rPr lang="en-AU" sz="2000" i="1" dirty="0" smtClean="0"/>
              <a:t> responsibility </a:t>
            </a:r>
            <a:r>
              <a:rPr lang="en-AU" sz="2000" i="1" dirty="0"/>
              <a:t>. . . [with] the space of shared</a:t>
            </a:r>
            <a:r>
              <a:rPr lang="en-AU" sz="2000" i="1" dirty="0" smtClean="0"/>
              <a:t> fears</a:t>
            </a:r>
            <a:r>
              <a:rPr lang="en-AU" sz="2000" i="1" dirty="0"/>
              <a:t>’’ (Giroux 2005, 214). While clearly an expression of</a:t>
            </a:r>
            <a:r>
              <a:rPr lang="en-AU" sz="2000" i="1" dirty="0" smtClean="0"/>
              <a:t> agency, the </a:t>
            </a:r>
            <a:r>
              <a:rPr lang="en-AU" sz="2000" i="1" dirty="0"/>
              <a:t>student’s statement, however earnest, seemed </a:t>
            </a:r>
            <a:r>
              <a:rPr lang="en-AU" sz="2000" i="1" dirty="0" smtClean="0"/>
              <a:t>to also </a:t>
            </a:r>
            <a:r>
              <a:rPr lang="en-AU" sz="2000" i="1" dirty="0"/>
              <a:t>be a rejection of all critique related to the war</a:t>
            </a:r>
            <a:r>
              <a:rPr lang="en-AU" sz="2000" i="1" dirty="0" smtClean="0"/>
              <a:t>.</a:t>
            </a:r>
          </a:p>
          <a:p>
            <a:pPr marL="623888" indent="-623888"/>
            <a:endParaRPr lang="en-US" sz="2000" i="1" dirty="0"/>
          </a:p>
        </p:txBody>
      </p:sp>
      <p:sp>
        <p:nvSpPr>
          <p:cNvPr id="4" name="TextBox 3"/>
          <p:cNvSpPr txBox="1"/>
          <p:nvPr/>
        </p:nvSpPr>
        <p:spPr>
          <a:xfrm>
            <a:off x="228600" y="304800"/>
            <a:ext cx="7543800" cy="461665"/>
          </a:xfrm>
          <a:prstGeom prst="rect">
            <a:avLst/>
          </a:prstGeom>
          <a:noFill/>
        </p:spPr>
        <p:txBody>
          <a:bodyPr wrap="square" rtlCol="0">
            <a:spAutoFit/>
          </a:bodyPr>
          <a:lstStyle/>
          <a:p>
            <a:r>
              <a:rPr lang="en-US" sz="2400" b="1" dirty="0" smtClean="0"/>
              <a:t>The response stage in Story 2 </a:t>
            </a:r>
            <a:r>
              <a:rPr lang="en-US" sz="2400" b="1" dirty="0"/>
              <a:t>(Comment) </a:t>
            </a:r>
            <a:r>
              <a:rPr lang="en-US" sz="2400" b="1" dirty="0" smtClean="0"/>
              <a:t> :</a:t>
            </a:r>
            <a:endParaRPr lang="en-US" sz="2400" b="1"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62</a:t>
            </a:fld>
            <a:endParaRPr lang="en-US" dirty="0"/>
          </a:p>
        </p:txBody>
      </p:sp>
    </p:spTree>
    <p:custDataLst>
      <p:tags r:id="rId1"/>
    </p:custDataLst>
    <p:extLst>
      <p:ext uri="{BB962C8B-B14F-4D97-AF65-F5344CB8AC3E}">
        <p14:creationId xmlns:p14="http://schemas.microsoft.com/office/powerpoint/2010/main" val="206612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41105"/>
            <a:ext cx="8935243" cy="954107"/>
          </a:xfrm>
          <a:prstGeom prst="rect">
            <a:avLst/>
          </a:prstGeom>
          <a:noFill/>
        </p:spPr>
        <p:txBody>
          <a:bodyPr wrap="square" rtlCol="0">
            <a:spAutoFit/>
          </a:bodyPr>
          <a:lstStyle/>
          <a:p>
            <a:r>
              <a:rPr lang="en-US" sz="2800" dirty="0" smtClean="0"/>
              <a:t>Compare the response -</a:t>
            </a:r>
          </a:p>
          <a:p>
            <a:r>
              <a:rPr lang="en-US" sz="2800" dirty="0" smtClean="0"/>
              <a:t>where </a:t>
            </a:r>
            <a:r>
              <a:rPr lang="en-US" sz="2800" dirty="0"/>
              <a:t>the writer establishes the point of the </a:t>
            </a:r>
            <a:r>
              <a:rPr lang="en-US" sz="2800" dirty="0" smtClean="0"/>
              <a:t>story</a:t>
            </a:r>
            <a:endParaRPr lang="en-US" sz="2800" dirty="0"/>
          </a:p>
        </p:txBody>
      </p:sp>
      <p:sp>
        <p:nvSpPr>
          <p:cNvPr id="3" name="Title 1"/>
          <p:cNvSpPr txBox="1">
            <a:spLocks/>
          </p:cNvSpPr>
          <p:nvPr/>
        </p:nvSpPr>
        <p:spPr>
          <a:xfrm>
            <a:off x="515519" y="2394616"/>
            <a:ext cx="3683947" cy="1749272"/>
          </a:xfrm>
          <a:prstGeom prst="rect">
            <a:avLst/>
          </a:prstGeom>
          <a:solidFill>
            <a:srgbClr val="CCFFCC"/>
          </a:solidFill>
          <a:ln>
            <a:solidFill>
              <a:schemeClr val="tx1"/>
            </a:solidFill>
          </a:ln>
        </p:spPr>
        <p:txBody>
          <a:bodyPr>
            <a:normAutofit lnSpcReduction="10000"/>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 b="1" dirty="0"/>
              <a:t>“</a:t>
            </a:r>
            <a:r>
              <a:rPr lang="en-AU" sz="2000" i="1" dirty="0">
                <a:solidFill>
                  <a:schemeClr val="tx1"/>
                </a:solidFill>
              </a:rPr>
              <a:t>Agents at adjacent workstations were scarcely able to contain their laughter. </a:t>
            </a:r>
            <a:r>
              <a:rPr lang="en-AU" sz="2000" i="1" dirty="0" smtClean="0">
                <a:solidFill>
                  <a:schemeClr val="tx1"/>
                </a:solidFill>
              </a:rPr>
              <a:t> The </a:t>
            </a:r>
            <a:r>
              <a:rPr lang="en-AU" sz="2000" i="1" dirty="0">
                <a:solidFill>
                  <a:schemeClr val="tx1"/>
                </a:solidFill>
              </a:rPr>
              <a:t>manager’s humiliation was complete ….</a:t>
            </a:r>
            <a:r>
              <a:rPr lang="en-US" sz="2000" dirty="0">
                <a:solidFill>
                  <a:schemeClr val="tx1"/>
                </a:solidFill>
              </a:rPr>
              <a:t>”</a:t>
            </a:r>
            <a:endParaRPr lang="en-US" sz="1800" dirty="0"/>
          </a:p>
        </p:txBody>
      </p:sp>
      <p:sp>
        <p:nvSpPr>
          <p:cNvPr id="6" name="TextBox 5"/>
          <p:cNvSpPr txBox="1"/>
          <p:nvPr/>
        </p:nvSpPr>
        <p:spPr>
          <a:xfrm>
            <a:off x="4799652" y="2394616"/>
            <a:ext cx="3640667" cy="4370427"/>
          </a:xfrm>
          <a:prstGeom prst="rect">
            <a:avLst/>
          </a:prstGeom>
          <a:solidFill>
            <a:srgbClr val="CCFFCC"/>
          </a:solidFill>
          <a:ln>
            <a:solidFill>
              <a:srgbClr val="000000"/>
            </a:solidFill>
          </a:ln>
        </p:spPr>
        <p:txBody>
          <a:bodyPr wrap="square" rtlCol="0">
            <a:spAutoFit/>
          </a:bodyPr>
          <a:lstStyle/>
          <a:p>
            <a:r>
              <a:rPr lang="en-AU" sz="2000" i="1" dirty="0"/>
              <a:t>A charged conversation ensued, one that seemed to displace ‘‘the space of shared responsibility . . . [with] the space of shared fears’’ (Giroux 2005, 214). While clearly an expression of agency, the student’s statement, however earnest, seemed to also be a rejection of all critique related to the war</a:t>
            </a:r>
            <a:r>
              <a:rPr lang="en-AU" sz="2000" i="1" dirty="0" smtClean="0"/>
              <a:t>.</a:t>
            </a:r>
          </a:p>
          <a:p>
            <a:endParaRPr lang="en-US" sz="2000" i="1" dirty="0"/>
          </a:p>
          <a:p>
            <a:endParaRPr lang="en-US" dirty="0"/>
          </a:p>
        </p:txBody>
      </p:sp>
      <p:sp>
        <p:nvSpPr>
          <p:cNvPr id="7" name="TextBox 6"/>
          <p:cNvSpPr txBox="1"/>
          <p:nvPr/>
        </p:nvSpPr>
        <p:spPr>
          <a:xfrm>
            <a:off x="515519" y="1309254"/>
            <a:ext cx="3683947" cy="707886"/>
          </a:xfrm>
          <a:prstGeom prst="rect">
            <a:avLst/>
          </a:prstGeom>
          <a:noFill/>
        </p:spPr>
        <p:txBody>
          <a:bodyPr wrap="square" rtlCol="0">
            <a:spAutoFit/>
          </a:bodyPr>
          <a:lstStyle/>
          <a:p>
            <a:r>
              <a:rPr lang="en-US" sz="2000" b="1" dirty="0" smtClean="0"/>
              <a:t>Story 1: anecdote </a:t>
            </a:r>
          </a:p>
          <a:p>
            <a:r>
              <a:rPr lang="en-US" sz="2000" dirty="0"/>
              <a:t>r</a:t>
            </a:r>
            <a:r>
              <a:rPr lang="en-US" sz="2000" dirty="0" smtClean="0"/>
              <a:t>esponse as </a:t>
            </a:r>
            <a:r>
              <a:rPr lang="en-US" sz="2000" b="1" dirty="0" smtClean="0"/>
              <a:t>Reaction</a:t>
            </a:r>
            <a:endParaRPr lang="en-US" sz="2000" b="1" dirty="0"/>
          </a:p>
        </p:txBody>
      </p:sp>
      <p:sp>
        <p:nvSpPr>
          <p:cNvPr id="8" name="TextBox 7"/>
          <p:cNvSpPr txBox="1"/>
          <p:nvPr/>
        </p:nvSpPr>
        <p:spPr>
          <a:xfrm>
            <a:off x="4799652" y="1387449"/>
            <a:ext cx="3683947" cy="707886"/>
          </a:xfrm>
          <a:prstGeom prst="rect">
            <a:avLst/>
          </a:prstGeom>
          <a:noFill/>
        </p:spPr>
        <p:txBody>
          <a:bodyPr wrap="square" rtlCol="0">
            <a:spAutoFit/>
          </a:bodyPr>
          <a:lstStyle/>
          <a:p>
            <a:r>
              <a:rPr lang="en-US" sz="2000" b="1" dirty="0" smtClean="0"/>
              <a:t>Story 2</a:t>
            </a:r>
            <a:r>
              <a:rPr lang="en-US" sz="2000" dirty="0" smtClean="0"/>
              <a:t>: </a:t>
            </a:r>
            <a:r>
              <a:rPr lang="en-US" sz="2000" b="1" dirty="0" smtClean="0"/>
              <a:t>observation</a:t>
            </a:r>
          </a:p>
          <a:p>
            <a:r>
              <a:rPr lang="en-US" sz="2000" dirty="0"/>
              <a:t>response as </a:t>
            </a:r>
            <a:r>
              <a:rPr lang="en-US" sz="2000" b="1" dirty="0" smtClean="0"/>
              <a:t>Comment</a:t>
            </a:r>
            <a:endParaRPr lang="en-US" sz="2000" b="1" dirty="0"/>
          </a:p>
        </p:txBody>
      </p:sp>
    </p:spTree>
    <p:extLst>
      <p:ext uri="{BB962C8B-B14F-4D97-AF65-F5344CB8AC3E}">
        <p14:creationId xmlns:p14="http://schemas.microsoft.com/office/powerpoint/2010/main" val="108059041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120" y="800791"/>
            <a:ext cx="8229600" cy="4339650"/>
          </a:xfrm>
          <a:prstGeom prst="rect">
            <a:avLst/>
          </a:prstGeom>
          <a:ln>
            <a:solidFill>
              <a:srgbClr val="000000"/>
            </a:solidFill>
          </a:ln>
        </p:spPr>
        <p:txBody>
          <a:bodyPr wrap="square">
            <a:spAutoFit/>
          </a:bodyPr>
          <a:lstStyle/>
          <a:p>
            <a:r>
              <a:rPr lang="en-US" sz="2400" b="1" dirty="0" smtClean="0"/>
              <a:t>Comment </a:t>
            </a:r>
          </a:p>
          <a:p>
            <a:r>
              <a:rPr lang="en-AU" sz="2000" b="1" dirty="0" smtClean="0"/>
              <a:t>Phase /message part:</a:t>
            </a:r>
            <a:endParaRPr lang="en-US" sz="2000" b="1" dirty="0"/>
          </a:p>
          <a:p>
            <a:r>
              <a:rPr lang="en-AU" sz="2400" dirty="0" smtClean="0"/>
              <a:t>	</a:t>
            </a:r>
            <a:r>
              <a:rPr lang="en-AU" sz="2400" i="1" dirty="0" smtClean="0">
                <a:solidFill>
                  <a:srgbClr val="008000"/>
                </a:solidFill>
              </a:rPr>
              <a:t>A </a:t>
            </a:r>
            <a:r>
              <a:rPr lang="en-AU" sz="2400" i="1" dirty="0">
                <a:solidFill>
                  <a:srgbClr val="008000"/>
                </a:solidFill>
              </a:rPr>
              <a:t>charged conversation ensued, </a:t>
            </a:r>
            <a:endParaRPr lang="en-US" sz="2400" i="1" dirty="0" smtClean="0">
              <a:solidFill>
                <a:srgbClr val="008000"/>
              </a:solidFill>
            </a:endParaRPr>
          </a:p>
          <a:p>
            <a:r>
              <a:rPr lang="en-AU" sz="2000" b="1" dirty="0"/>
              <a:t>Phase /message part:</a:t>
            </a:r>
            <a:endParaRPr lang="en-US" sz="2000" b="1" dirty="0"/>
          </a:p>
          <a:p>
            <a:r>
              <a:rPr lang="en-AU" sz="2400" i="1" dirty="0" smtClean="0"/>
              <a:t>	</a:t>
            </a:r>
            <a:r>
              <a:rPr lang="en-AU" sz="2400" i="1" dirty="0" smtClean="0">
                <a:solidFill>
                  <a:srgbClr val="008000"/>
                </a:solidFill>
              </a:rPr>
              <a:t>one </a:t>
            </a:r>
            <a:r>
              <a:rPr lang="en-AU" sz="2400" i="1" dirty="0">
                <a:solidFill>
                  <a:srgbClr val="008000"/>
                </a:solidFill>
              </a:rPr>
              <a:t>that seemed to displace ‘‘the space of shared </a:t>
            </a:r>
            <a:r>
              <a:rPr lang="en-AU" sz="2400" i="1" dirty="0" smtClean="0">
                <a:solidFill>
                  <a:srgbClr val="008000"/>
                </a:solidFill>
              </a:rPr>
              <a:t>	responsibility </a:t>
            </a:r>
            <a:r>
              <a:rPr lang="en-AU" sz="2400" i="1" dirty="0">
                <a:solidFill>
                  <a:srgbClr val="008000"/>
                </a:solidFill>
              </a:rPr>
              <a:t>. . . [with] the space of shared </a:t>
            </a:r>
            <a:r>
              <a:rPr lang="en-AU" sz="2400" i="1" dirty="0" smtClean="0">
                <a:solidFill>
                  <a:srgbClr val="008000"/>
                </a:solidFill>
              </a:rPr>
              <a:t>	fears</a:t>
            </a:r>
            <a:r>
              <a:rPr lang="en-AU" sz="2400" i="1" dirty="0">
                <a:solidFill>
                  <a:srgbClr val="008000"/>
                </a:solidFill>
              </a:rPr>
              <a:t>’’ (Giroux 2005, 214). While clearly an </a:t>
            </a:r>
            <a:r>
              <a:rPr lang="en-AU" sz="2400" i="1" dirty="0" smtClean="0">
                <a:solidFill>
                  <a:srgbClr val="008000"/>
                </a:solidFill>
              </a:rPr>
              <a:t>	expression </a:t>
            </a:r>
            <a:r>
              <a:rPr lang="en-AU" sz="2400" i="1" dirty="0">
                <a:solidFill>
                  <a:srgbClr val="008000"/>
                </a:solidFill>
              </a:rPr>
              <a:t>of </a:t>
            </a:r>
            <a:r>
              <a:rPr lang="en-AU" sz="2400" i="1" dirty="0" smtClean="0">
                <a:solidFill>
                  <a:srgbClr val="008000"/>
                </a:solidFill>
              </a:rPr>
              <a:t>	agency</a:t>
            </a:r>
            <a:r>
              <a:rPr lang="en-AU" sz="2400" i="1" dirty="0">
                <a:solidFill>
                  <a:srgbClr val="008000"/>
                </a:solidFill>
              </a:rPr>
              <a:t>,</a:t>
            </a:r>
            <a:endParaRPr lang="en-US" sz="2400" i="1" dirty="0" smtClean="0">
              <a:solidFill>
                <a:srgbClr val="008000"/>
              </a:solidFill>
            </a:endParaRPr>
          </a:p>
          <a:p>
            <a:r>
              <a:rPr lang="en-AU" sz="2000" b="1" dirty="0"/>
              <a:t>Phase /message part:</a:t>
            </a:r>
            <a:endParaRPr lang="en-US" sz="2000" b="1" dirty="0"/>
          </a:p>
          <a:p>
            <a:pPr lvl="1"/>
            <a:r>
              <a:rPr lang="en-AU" sz="2400" i="1" dirty="0" smtClean="0">
                <a:solidFill>
                  <a:srgbClr val="008000"/>
                </a:solidFill>
              </a:rPr>
              <a:t>the </a:t>
            </a:r>
            <a:r>
              <a:rPr lang="en-AU" sz="2400" i="1" dirty="0">
                <a:solidFill>
                  <a:srgbClr val="008000"/>
                </a:solidFill>
              </a:rPr>
              <a:t>student’s statement, however earnest, seemed </a:t>
            </a:r>
            <a:r>
              <a:rPr lang="en-AU" sz="2400" i="1" dirty="0" smtClean="0">
                <a:solidFill>
                  <a:srgbClr val="008000"/>
                </a:solidFill>
              </a:rPr>
              <a:t>to</a:t>
            </a:r>
            <a:r>
              <a:rPr lang="en-AU" sz="2400" i="1" dirty="0">
                <a:solidFill>
                  <a:srgbClr val="008000"/>
                </a:solidFill>
              </a:rPr>
              <a:t> </a:t>
            </a:r>
            <a:r>
              <a:rPr lang="en-AU" sz="2400" i="1" dirty="0" smtClean="0">
                <a:solidFill>
                  <a:srgbClr val="008000"/>
                </a:solidFill>
              </a:rPr>
              <a:t>also </a:t>
            </a:r>
            <a:r>
              <a:rPr lang="en-AU" sz="2400" i="1" dirty="0">
                <a:solidFill>
                  <a:srgbClr val="008000"/>
                </a:solidFill>
              </a:rPr>
              <a:t>be a rejection of all critique related to the war</a:t>
            </a:r>
            <a:r>
              <a:rPr lang="en-AU" sz="2400" i="1" dirty="0" smtClean="0">
                <a:solidFill>
                  <a:srgbClr val="008000"/>
                </a:solidFill>
              </a:rPr>
              <a:t>.</a:t>
            </a:r>
          </a:p>
        </p:txBody>
      </p:sp>
      <p:sp>
        <p:nvSpPr>
          <p:cNvPr id="5" name="TextBox 4"/>
          <p:cNvSpPr txBox="1"/>
          <p:nvPr/>
        </p:nvSpPr>
        <p:spPr>
          <a:xfrm>
            <a:off x="508000" y="186267"/>
            <a:ext cx="7874000" cy="461665"/>
          </a:xfrm>
          <a:prstGeom prst="rect">
            <a:avLst/>
          </a:prstGeom>
          <a:noFill/>
        </p:spPr>
        <p:txBody>
          <a:bodyPr wrap="square" rtlCol="0">
            <a:spAutoFit/>
          </a:bodyPr>
          <a:lstStyle/>
          <a:p>
            <a:r>
              <a:rPr lang="en-US" sz="2400" b="1" dirty="0"/>
              <a:t>Story </a:t>
            </a:r>
            <a:r>
              <a:rPr lang="en-US" sz="2400" b="1" dirty="0" smtClean="0"/>
              <a:t>2: observation genre in the humanities</a:t>
            </a:r>
            <a:endParaRPr lang="en-US" sz="2400" b="1"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64</a:t>
            </a:fld>
            <a:endParaRPr lang="en-US" dirty="0"/>
          </a:p>
        </p:txBody>
      </p:sp>
      <p:sp>
        <p:nvSpPr>
          <p:cNvPr id="4" name="TextBox 3"/>
          <p:cNvSpPr txBox="1"/>
          <p:nvPr/>
        </p:nvSpPr>
        <p:spPr>
          <a:xfrm>
            <a:off x="363120" y="5484074"/>
            <a:ext cx="8229600" cy="923330"/>
          </a:xfrm>
          <a:prstGeom prst="rect">
            <a:avLst/>
          </a:prstGeom>
          <a:noFill/>
        </p:spPr>
        <p:txBody>
          <a:bodyPr wrap="square" rtlCol="0">
            <a:spAutoFit/>
          </a:bodyPr>
          <a:lstStyle/>
          <a:p>
            <a:r>
              <a:rPr lang="en-US" dirty="0" smtClean="0"/>
              <a:t>Problem:  How to label these component parts of a recurring trope in academic stories if this kind?  Not long enough to be ‘phases’ but ‘message part’ also confusing with idea of moves.</a:t>
            </a:r>
            <a:endParaRPr lang="en-US" dirty="0"/>
          </a:p>
        </p:txBody>
      </p:sp>
    </p:spTree>
    <p:custDataLst>
      <p:tags r:id="rId1"/>
    </p:custDataLst>
    <p:extLst>
      <p:ext uri="{BB962C8B-B14F-4D97-AF65-F5344CB8AC3E}">
        <p14:creationId xmlns:p14="http://schemas.microsoft.com/office/powerpoint/2010/main" val="258757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5520" y="824340"/>
            <a:ext cx="8077200" cy="5632311"/>
          </a:xfrm>
          <a:prstGeom prst="rect">
            <a:avLst/>
          </a:prstGeom>
          <a:ln>
            <a:solidFill>
              <a:schemeClr val="tx1"/>
            </a:solidFill>
          </a:ln>
        </p:spPr>
        <p:txBody>
          <a:bodyPr wrap="square">
            <a:spAutoFit/>
          </a:bodyPr>
          <a:lstStyle/>
          <a:p>
            <a:r>
              <a:rPr lang="en-AU" sz="2000" dirty="0" smtClean="0"/>
              <a:t>The interpretations / evaluations of</a:t>
            </a:r>
            <a:r>
              <a:rPr lang="en-US" sz="2000" dirty="0" smtClean="0"/>
              <a:t> a </a:t>
            </a:r>
            <a:r>
              <a:rPr lang="en-US" sz="2000" b="1" dirty="0" smtClean="0"/>
              <a:t>participating observer </a:t>
            </a:r>
          </a:p>
          <a:p>
            <a:r>
              <a:rPr lang="en-US" sz="2000" dirty="0" smtClean="0"/>
              <a:t>-  assigning values in the here and now</a:t>
            </a:r>
          </a:p>
          <a:p>
            <a:pPr marL="901700" indent="-901700"/>
            <a:r>
              <a:rPr lang="en-AU" sz="2000" dirty="0" smtClean="0"/>
              <a:t>	</a:t>
            </a:r>
            <a:r>
              <a:rPr lang="en-AU" sz="2000" i="1" dirty="0" smtClean="0">
                <a:solidFill>
                  <a:srgbClr val="008000"/>
                </a:solidFill>
              </a:rPr>
              <a:t>A </a:t>
            </a:r>
            <a:r>
              <a:rPr lang="en-AU" sz="2000" b="1" i="1" dirty="0">
                <a:solidFill>
                  <a:srgbClr val="008000"/>
                </a:solidFill>
              </a:rPr>
              <a:t>charged </a:t>
            </a:r>
            <a:r>
              <a:rPr lang="en-AU" sz="2000" i="1" dirty="0">
                <a:solidFill>
                  <a:srgbClr val="008000"/>
                </a:solidFill>
              </a:rPr>
              <a:t>conversation </a:t>
            </a:r>
            <a:r>
              <a:rPr lang="en-AU" sz="2000" i="1" dirty="0" smtClean="0">
                <a:solidFill>
                  <a:srgbClr val="008000"/>
                </a:solidFill>
              </a:rPr>
              <a:t>ensued.</a:t>
            </a:r>
          </a:p>
          <a:p>
            <a:pPr marL="901700" indent="-901700"/>
            <a:r>
              <a:rPr lang="en-AU" sz="2000" i="1" dirty="0" smtClean="0">
                <a:solidFill>
                  <a:srgbClr val="008000"/>
                </a:solidFill>
              </a:rPr>
              <a:t>	... </a:t>
            </a:r>
            <a:r>
              <a:rPr lang="en-AU" sz="2000" b="1" i="1" dirty="0" smtClean="0">
                <a:solidFill>
                  <a:srgbClr val="008000"/>
                </a:solidFill>
              </a:rPr>
              <a:t>earnest</a:t>
            </a:r>
            <a:r>
              <a:rPr lang="en-AU" sz="2000" i="1" dirty="0" smtClean="0">
                <a:solidFill>
                  <a:srgbClr val="008000"/>
                </a:solidFill>
              </a:rPr>
              <a:t>, </a:t>
            </a:r>
          </a:p>
          <a:p>
            <a:r>
              <a:rPr lang="en-AU" sz="2000" dirty="0" smtClean="0"/>
              <a:t>	</a:t>
            </a:r>
            <a:endParaRPr lang="en-US" sz="2000" dirty="0" smtClean="0"/>
          </a:p>
          <a:p>
            <a:r>
              <a:rPr lang="en-AU" sz="2000" dirty="0"/>
              <a:t>The interpretations / evaluations of</a:t>
            </a:r>
            <a:r>
              <a:rPr lang="en-US" sz="2000" dirty="0"/>
              <a:t> a </a:t>
            </a:r>
            <a:r>
              <a:rPr lang="en-US" sz="2000" dirty="0" smtClean="0"/>
              <a:t>‘</a:t>
            </a:r>
            <a:r>
              <a:rPr lang="en-US" sz="2000" b="1" dirty="0" smtClean="0"/>
              <a:t>cultivated knower’</a:t>
            </a:r>
          </a:p>
          <a:p>
            <a:r>
              <a:rPr lang="en-US" sz="2000" dirty="0" smtClean="0"/>
              <a:t>-  </a:t>
            </a:r>
            <a:r>
              <a:rPr lang="en-US" sz="2000" dirty="0" err="1"/>
              <a:t>exemplarising</a:t>
            </a:r>
            <a:r>
              <a:rPr lang="en-US" sz="2000" dirty="0"/>
              <a:t> </a:t>
            </a:r>
            <a:r>
              <a:rPr lang="en-US" sz="2000" dirty="0" smtClean="0"/>
              <a:t>the event as with reference to the values of an intellectual field</a:t>
            </a:r>
            <a:endParaRPr lang="en-AU" sz="2000" dirty="0" smtClean="0"/>
          </a:p>
          <a:p>
            <a:pPr marL="901700" indent="-901700"/>
            <a:r>
              <a:rPr lang="en-AU" sz="2000" dirty="0" smtClean="0"/>
              <a:t>	</a:t>
            </a:r>
            <a:r>
              <a:rPr lang="en-AU" sz="2000" i="1" dirty="0" smtClean="0">
                <a:solidFill>
                  <a:srgbClr val="008000"/>
                </a:solidFill>
              </a:rPr>
              <a:t>[a conversation] that seemed to </a:t>
            </a:r>
            <a:r>
              <a:rPr lang="en-AU" sz="2000" i="1" u="sng" dirty="0" smtClean="0">
                <a:solidFill>
                  <a:srgbClr val="008000"/>
                </a:solidFill>
              </a:rPr>
              <a:t>displace ‘‘the space of shared </a:t>
            </a:r>
            <a:r>
              <a:rPr lang="en-AU" sz="2000" b="1" i="1" u="sng" dirty="0" smtClean="0">
                <a:solidFill>
                  <a:srgbClr val="008000"/>
                </a:solidFill>
              </a:rPr>
              <a:t>responsibility</a:t>
            </a:r>
            <a:r>
              <a:rPr lang="en-AU" sz="2000" i="1" u="sng" dirty="0" smtClean="0">
                <a:solidFill>
                  <a:srgbClr val="008000"/>
                </a:solidFill>
              </a:rPr>
              <a:t> . . . [with] the space of shared </a:t>
            </a:r>
            <a:r>
              <a:rPr lang="en-AU" sz="2000" b="1" i="1" u="sng" dirty="0" smtClean="0">
                <a:solidFill>
                  <a:srgbClr val="008000"/>
                </a:solidFill>
              </a:rPr>
              <a:t>fears’’</a:t>
            </a:r>
            <a:r>
              <a:rPr lang="en-AU" sz="2000" i="1" dirty="0" smtClean="0">
                <a:solidFill>
                  <a:srgbClr val="008000"/>
                </a:solidFill>
              </a:rPr>
              <a:t> (Giroux 2005, 214). </a:t>
            </a:r>
            <a:r>
              <a:rPr lang="en-AU" sz="2000" i="1" u="sng" dirty="0" smtClean="0">
                <a:solidFill>
                  <a:srgbClr val="008000"/>
                </a:solidFill>
              </a:rPr>
              <a:t>While clearly an expression of agency</a:t>
            </a:r>
            <a:endParaRPr lang="en-US" sz="2000" i="1" u="sng" dirty="0" smtClean="0">
              <a:solidFill>
                <a:srgbClr val="008000"/>
              </a:solidFill>
            </a:endParaRPr>
          </a:p>
          <a:p>
            <a:endParaRPr lang="en-AU" sz="2000" b="1" dirty="0" smtClean="0"/>
          </a:p>
          <a:p>
            <a:r>
              <a:rPr lang="en-AU" sz="2000" dirty="0"/>
              <a:t>The interpretations / evaluations of</a:t>
            </a:r>
            <a:r>
              <a:rPr lang="en-US" sz="2000" dirty="0"/>
              <a:t> an </a:t>
            </a:r>
            <a:r>
              <a:rPr lang="en-US" sz="2000" b="1" dirty="0"/>
              <a:t>interpreting observer </a:t>
            </a:r>
            <a:r>
              <a:rPr lang="en-US" sz="2000" dirty="0"/>
              <a:t>– abstracting </a:t>
            </a:r>
            <a:r>
              <a:rPr lang="en-US" sz="2000" dirty="0" smtClean="0"/>
              <a:t>the </a:t>
            </a:r>
            <a:r>
              <a:rPr lang="en-US" sz="2000" dirty="0"/>
              <a:t>kind of </a:t>
            </a:r>
            <a:r>
              <a:rPr lang="en-US" sz="2000" dirty="0" smtClean="0"/>
              <a:t>event as problem</a:t>
            </a:r>
            <a:endParaRPr lang="en-AU" sz="2000" dirty="0"/>
          </a:p>
          <a:p>
            <a:pPr marL="901700" indent="-901700"/>
            <a:r>
              <a:rPr lang="en-AU" sz="2000" dirty="0"/>
              <a:t>	</a:t>
            </a:r>
            <a:r>
              <a:rPr lang="en-AU" sz="2000" i="1" dirty="0">
                <a:solidFill>
                  <a:srgbClr val="008000"/>
                </a:solidFill>
              </a:rPr>
              <a:t>The student’s statement ...seemed to </a:t>
            </a:r>
            <a:r>
              <a:rPr lang="en-AU" sz="2000" i="1" u="sng" dirty="0">
                <a:solidFill>
                  <a:srgbClr val="008000"/>
                </a:solidFill>
              </a:rPr>
              <a:t>also</a:t>
            </a:r>
            <a:r>
              <a:rPr lang="en-AU" sz="2000" i="1" dirty="0">
                <a:solidFill>
                  <a:srgbClr val="008000"/>
                </a:solidFill>
              </a:rPr>
              <a:t> be </a:t>
            </a:r>
            <a:r>
              <a:rPr lang="en-AU" sz="2000" i="1" u="sng" dirty="0">
                <a:solidFill>
                  <a:srgbClr val="008000"/>
                </a:solidFill>
              </a:rPr>
              <a:t>a rejection of all critique related to the war</a:t>
            </a:r>
            <a:r>
              <a:rPr lang="en-AU" sz="2000" i="1" dirty="0">
                <a:solidFill>
                  <a:srgbClr val="008000"/>
                </a:solidFill>
              </a:rPr>
              <a:t>.</a:t>
            </a:r>
            <a:endParaRPr lang="en-US" sz="2000" i="1" dirty="0">
              <a:solidFill>
                <a:srgbClr val="008000"/>
              </a:solidFill>
            </a:endParaRPr>
          </a:p>
          <a:p>
            <a:r>
              <a:rPr lang="en-AU" sz="2000" dirty="0" smtClean="0"/>
              <a:t>	</a:t>
            </a:r>
            <a:endParaRPr lang="en-US" sz="2000" dirty="0"/>
          </a:p>
        </p:txBody>
      </p:sp>
      <p:sp>
        <p:nvSpPr>
          <p:cNvPr id="4" name="TextBox 3"/>
          <p:cNvSpPr txBox="1"/>
          <p:nvPr/>
        </p:nvSpPr>
        <p:spPr>
          <a:xfrm>
            <a:off x="515520" y="152400"/>
            <a:ext cx="8077200" cy="461665"/>
          </a:xfrm>
          <a:prstGeom prst="rect">
            <a:avLst/>
          </a:prstGeom>
          <a:noFill/>
          <a:ln>
            <a:noFill/>
          </a:ln>
        </p:spPr>
        <p:txBody>
          <a:bodyPr wrap="square" rtlCol="0">
            <a:spAutoFit/>
          </a:bodyPr>
          <a:lstStyle/>
          <a:p>
            <a:r>
              <a:rPr lang="en-US" sz="2400" b="1" dirty="0" smtClean="0"/>
              <a:t>Comment</a:t>
            </a:r>
            <a:r>
              <a:rPr lang="en-US" sz="2400" dirty="0" smtClean="0"/>
              <a:t> as layers in interpretation and evaluation</a:t>
            </a:r>
          </a:p>
        </p:txBody>
      </p:sp>
      <p:sp>
        <p:nvSpPr>
          <p:cNvPr id="2" name="Slide Number Placeholder 1"/>
          <p:cNvSpPr>
            <a:spLocks noGrp="1"/>
          </p:cNvSpPr>
          <p:nvPr>
            <p:ph type="sldNum" sz="quarter" idx="12"/>
          </p:nvPr>
        </p:nvSpPr>
        <p:spPr/>
        <p:txBody>
          <a:bodyPr/>
          <a:lstStyle/>
          <a:p>
            <a:fld id="{33D6E5A2-EC83-451F-A719-9AC1370DD5CF}" type="slidenum">
              <a:rPr lang="en-US" smtClean="0"/>
              <a:pPr/>
              <a:t>65</a:t>
            </a:fld>
            <a:endParaRPr lang="en-US" dirty="0"/>
          </a:p>
        </p:txBody>
      </p:sp>
    </p:spTree>
    <p:custDataLst>
      <p:tags r:id="rId1"/>
    </p:custDataLst>
    <p:extLst>
      <p:ext uri="{BB962C8B-B14F-4D97-AF65-F5344CB8AC3E}">
        <p14:creationId xmlns:p14="http://schemas.microsoft.com/office/powerpoint/2010/main" val="3107559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120" y="710588"/>
            <a:ext cx="8229600" cy="5016758"/>
          </a:xfrm>
          <a:prstGeom prst="rect">
            <a:avLst/>
          </a:prstGeom>
          <a:ln>
            <a:solidFill>
              <a:srgbClr val="000000"/>
            </a:solidFill>
          </a:ln>
        </p:spPr>
        <p:txBody>
          <a:bodyPr wrap="square">
            <a:spAutoFit/>
          </a:bodyPr>
          <a:lstStyle/>
          <a:p>
            <a:r>
              <a:rPr lang="en-US" sz="2000" b="1" dirty="0" smtClean="0"/>
              <a:t>Witnessing </a:t>
            </a:r>
            <a:r>
              <a:rPr lang="en-US" sz="2000" dirty="0" smtClean="0"/>
              <a:t>-  responding </a:t>
            </a:r>
            <a:r>
              <a:rPr lang="en-US" sz="2000" dirty="0" err="1" smtClean="0"/>
              <a:t>evaluatively</a:t>
            </a:r>
            <a:r>
              <a:rPr lang="en-US" sz="2000" dirty="0" smtClean="0"/>
              <a:t> in the here and now</a:t>
            </a:r>
            <a:endParaRPr lang="en-US" sz="2000" dirty="0" smtClean="0">
              <a:solidFill>
                <a:srgbClr val="008000"/>
              </a:solidFill>
            </a:endParaRPr>
          </a:p>
          <a:p>
            <a:pPr marL="901700" indent="-901700"/>
            <a:r>
              <a:rPr lang="en-AU" sz="2000" dirty="0" smtClean="0">
                <a:solidFill>
                  <a:srgbClr val="008000"/>
                </a:solidFill>
              </a:rPr>
              <a:t>	</a:t>
            </a:r>
          </a:p>
          <a:p>
            <a:pPr marL="901700" indent="-901700"/>
            <a:r>
              <a:rPr lang="en-AU" sz="2000" i="1" dirty="0">
                <a:solidFill>
                  <a:srgbClr val="008000"/>
                </a:solidFill>
              </a:rPr>
              <a:t>	</a:t>
            </a:r>
            <a:r>
              <a:rPr lang="en-AU" sz="2000" i="1" dirty="0" smtClean="0">
                <a:solidFill>
                  <a:srgbClr val="008000"/>
                </a:solidFill>
              </a:rPr>
              <a:t>A </a:t>
            </a:r>
            <a:r>
              <a:rPr lang="en-AU" sz="2000" b="1" i="1" dirty="0">
                <a:solidFill>
                  <a:srgbClr val="008000"/>
                </a:solidFill>
              </a:rPr>
              <a:t>charged </a:t>
            </a:r>
            <a:r>
              <a:rPr lang="en-AU" sz="2000" i="1" dirty="0">
                <a:solidFill>
                  <a:srgbClr val="008000"/>
                </a:solidFill>
              </a:rPr>
              <a:t>conversation </a:t>
            </a:r>
            <a:r>
              <a:rPr lang="en-AU" sz="2000" i="1" dirty="0" smtClean="0">
                <a:solidFill>
                  <a:srgbClr val="008000"/>
                </a:solidFill>
              </a:rPr>
              <a:t>ensued.</a:t>
            </a:r>
          </a:p>
          <a:p>
            <a:pPr marL="901700" indent="-901700"/>
            <a:r>
              <a:rPr lang="en-AU" sz="2000" i="1" dirty="0" smtClean="0">
                <a:solidFill>
                  <a:srgbClr val="008000"/>
                </a:solidFill>
              </a:rPr>
              <a:t>	...  </a:t>
            </a:r>
            <a:r>
              <a:rPr lang="en-AU" sz="2000" b="1" i="1" dirty="0" smtClean="0">
                <a:solidFill>
                  <a:srgbClr val="008000"/>
                </a:solidFill>
              </a:rPr>
              <a:t>earnest</a:t>
            </a:r>
            <a:r>
              <a:rPr lang="en-AU" sz="2000" i="1" dirty="0" smtClean="0">
                <a:solidFill>
                  <a:srgbClr val="008000"/>
                </a:solidFill>
              </a:rPr>
              <a:t>, </a:t>
            </a:r>
          </a:p>
          <a:p>
            <a:endParaRPr lang="en-AU" sz="2000" dirty="0" smtClean="0"/>
          </a:p>
          <a:p>
            <a:r>
              <a:rPr lang="en-AU" sz="2000" b="1" dirty="0" err="1" smtClean="0"/>
              <a:t>Exemplarising</a:t>
            </a:r>
            <a:r>
              <a:rPr lang="en-AU" sz="2000" dirty="0" smtClean="0"/>
              <a:t> </a:t>
            </a:r>
            <a:r>
              <a:rPr lang="en-AU" sz="2000" dirty="0"/>
              <a:t>- elevating the event to symbolic </a:t>
            </a:r>
            <a:r>
              <a:rPr lang="en-AU" sz="2000" dirty="0" smtClean="0"/>
              <a:t>status</a:t>
            </a:r>
          </a:p>
          <a:p>
            <a:endParaRPr lang="en-AU" sz="2000" dirty="0">
              <a:solidFill>
                <a:srgbClr val="008000"/>
              </a:solidFill>
            </a:endParaRPr>
          </a:p>
          <a:p>
            <a:pPr marL="901700" indent="-901700"/>
            <a:r>
              <a:rPr lang="en-AU" sz="2000" dirty="0">
                <a:solidFill>
                  <a:srgbClr val="008000"/>
                </a:solidFill>
              </a:rPr>
              <a:t>	</a:t>
            </a:r>
            <a:r>
              <a:rPr lang="en-AU" sz="2000" i="1" dirty="0">
                <a:solidFill>
                  <a:srgbClr val="008000"/>
                </a:solidFill>
              </a:rPr>
              <a:t>[a conversation] that seemed to </a:t>
            </a:r>
            <a:r>
              <a:rPr lang="en-AU" sz="2000" i="1" u="sng" dirty="0">
                <a:solidFill>
                  <a:srgbClr val="008000"/>
                </a:solidFill>
              </a:rPr>
              <a:t>displace ‘‘the space of shared responsibility . . . [with] the space of shared fears’’</a:t>
            </a:r>
            <a:r>
              <a:rPr lang="en-AU" sz="2000" i="1" dirty="0">
                <a:solidFill>
                  <a:srgbClr val="008000"/>
                </a:solidFill>
              </a:rPr>
              <a:t> (Giroux 2005, 214). </a:t>
            </a:r>
            <a:r>
              <a:rPr lang="en-AU" sz="2000" i="1" u="sng" dirty="0">
                <a:solidFill>
                  <a:srgbClr val="008000"/>
                </a:solidFill>
              </a:rPr>
              <a:t>While clearly an expression of agency</a:t>
            </a:r>
            <a:endParaRPr lang="en-AU" sz="2000" b="1" dirty="0" smtClean="0">
              <a:solidFill>
                <a:srgbClr val="008000"/>
              </a:solidFill>
            </a:endParaRPr>
          </a:p>
          <a:p>
            <a:endParaRPr lang="en-US" sz="2000" b="1" dirty="0"/>
          </a:p>
          <a:p>
            <a:r>
              <a:rPr lang="en-US" sz="2000" b="1" dirty="0" smtClean="0"/>
              <a:t>Adjudicating </a:t>
            </a:r>
            <a:r>
              <a:rPr lang="en-US" sz="2000" dirty="0" smtClean="0"/>
              <a:t>- assigning significance / identifying a problem</a:t>
            </a:r>
          </a:p>
          <a:p>
            <a:endParaRPr lang="en-AU" sz="2000" dirty="0" smtClean="0"/>
          </a:p>
          <a:p>
            <a:pPr marL="901700" indent="-901700"/>
            <a:r>
              <a:rPr lang="en-AU" sz="2000" dirty="0" smtClean="0"/>
              <a:t>	</a:t>
            </a:r>
            <a:r>
              <a:rPr lang="en-AU" sz="2000" i="1" dirty="0" smtClean="0">
                <a:solidFill>
                  <a:srgbClr val="008000"/>
                </a:solidFill>
              </a:rPr>
              <a:t>The student’s statement…seemed to </a:t>
            </a:r>
            <a:r>
              <a:rPr lang="en-AU" sz="2000" i="1" u="sng" dirty="0" smtClean="0">
                <a:solidFill>
                  <a:srgbClr val="008000"/>
                </a:solidFill>
              </a:rPr>
              <a:t>also</a:t>
            </a:r>
            <a:r>
              <a:rPr lang="en-AU" sz="2000" i="1" dirty="0" smtClean="0">
                <a:solidFill>
                  <a:srgbClr val="008000"/>
                </a:solidFill>
              </a:rPr>
              <a:t> be </a:t>
            </a:r>
            <a:r>
              <a:rPr lang="en-AU" sz="2000" i="1" u="sng" dirty="0" smtClean="0">
                <a:solidFill>
                  <a:srgbClr val="008000"/>
                </a:solidFill>
              </a:rPr>
              <a:t>a rejection of all critique related to the war</a:t>
            </a:r>
            <a:r>
              <a:rPr lang="en-AU" sz="2000" i="1" dirty="0" smtClean="0">
                <a:solidFill>
                  <a:srgbClr val="008000"/>
                </a:solidFill>
              </a:rPr>
              <a:t>.</a:t>
            </a:r>
            <a:endParaRPr lang="en-US" sz="2000" i="1" u="sng" dirty="0" smtClean="0">
              <a:solidFill>
                <a:srgbClr val="009ED6"/>
              </a:solidFill>
            </a:endParaRPr>
          </a:p>
        </p:txBody>
      </p:sp>
      <p:sp>
        <p:nvSpPr>
          <p:cNvPr id="4" name="TextBox 3"/>
          <p:cNvSpPr txBox="1"/>
          <p:nvPr/>
        </p:nvSpPr>
        <p:spPr>
          <a:xfrm>
            <a:off x="320475" y="152400"/>
            <a:ext cx="8077200" cy="461665"/>
          </a:xfrm>
          <a:prstGeom prst="rect">
            <a:avLst/>
          </a:prstGeom>
          <a:noFill/>
          <a:ln>
            <a:noFill/>
          </a:ln>
        </p:spPr>
        <p:txBody>
          <a:bodyPr wrap="square" rtlCol="0">
            <a:spAutoFit/>
          </a:bodyPr>
          <a:lstStyle/>
          <a:p>
            <a:r>
              <a:rPr lang="en-US" sz="2400" dirty="0" smtClean="0"/>
              <a:t>A trope of writer responses</a:t>
            </a:r>
          </a:p>
        </p:txBody>
      </p:sp>
      <p:sp>
        <p:nvSpPr>
          <p:cNvPr id="8" name="Slide Number Placeholder 7"/>
          <p:cNvSpPr>
            <a:spLocks noGrp="1"/>
          </p:cNvSpPr>
          <p:nvPr>
            <p:ph type="sldNum" sz="quarter" idx="12"/>
          </p:nvPr>
        </p:nvSpPr>
        <p:spPr/>
        <p:txBody>
          <a:bodyPr/>
          <a:lstStyle/>
          <a:p>
            <a:fld id="{33D6E5A2-EC83-451F-A719-9AC1370DD5CF}" type="slidenum">
              <a:rPr lang="en-US" smtClean="0"/>
              <a:pPr/>
              <a:t>66</a:t>
            </a:fld>
            <a:endParaRPr lang="en-US" dirty="0"/>
          </a:p>
        </p:txBody>
      </p:sp>
    </p:spTree>
    <p:custDataLst>
      <p:tags r:id="rId1"/>
    </p:custDataLst>
    <p:extLst>
      <p:ext uri="{BB962C8B-B14F-4D97-AF65-F5344CB8AC3E}">
        <p14:creationId xmlns:p14="http://schemas.microsoft.com/office/powerpoint/2010/main" val="4894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7924800" cy="1384995"/>
          </a:xfrm>
          <a:prstGeom prst="rect">
            <a:avLst/>
          </a:prstGeom>
        </p:spPr>
        <p:txBody>
          <a:bodyPr wrap="square">
            <a:spAutoFit/>
          </a:bodyPr>
          <a:lstStyle/>
          <a:p>
            <a:r>
              <a:rPr lang="en-US" sz="2800" b="1" dirty="0"/>
              <a:t>Prospective positioning for story 2:</a:t>
            </a:r>
          </a:p>
          <a:p>
            <a:endParaRPr lang="en-US" sz="2800" dirty="0"/>
          </a:p>
          <a:p>
            <a:r>
              <a:rPr lang="en-US" sz="2800" dirty="0" smtClean="0"/>
              <a:t>Here is the preceding text:</a:t>
            </a:r>
            <a:endParaRPr lang="en-US" sz="2800"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67</a:t>
            </a:fld>
            <a:endParaRPr lang="en-US" dirty="0"/>
          </a:p>
        </p:txBody>
      </p:sp>
    </p:spTree>
    <p:custDataLst>
      <p:tags r:id="rId1"/>
    </p:custDataLst>
    <p:extLst>
      <p:ext uri="{BB962C8B-B14F-4D97-AF65-F5344CB8AC3E}">
        <p14:creationId xmlns:p14="http://schemas.microsoft.com/office/powerpoint/2010/main" val="3169264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237066"/>
            <a:ext cx="8500533" cy="6265334"/>
          </a:xfrm>
          <a:solidFill>
            <a:srgbClr val="CCFFCC"/>
          </a:solidFill>
          <a:ln>
            <a:solidFill>
              <a:srgbClr val="000000"/>
            </a:solidFill>
          </a:ln>
        </p:spPr>
        <p:txBody>
          <a:bodyPr>
            <a:normAutofit lnSpcReduction="10000"/>
          </a:bodyPr>
          <a:lstStyle/>
          <a:p>
            <a:pPr marL="0" indent="0">
              <a:buNone/>
            </a:pPr>
            <a:r>
              <a:rPr lang="en-US" dirty="0"/>
              <a:t>Scholarship in cultural studies and critical pedagogy has played a particularly important role in higher education since the events of 9/11.  Relying on long-held commitments to a critique of dominant ideologies, scholars have insisted on academic freedom (</a:t>
            </a:r>
            <a:r>
              <a:rPr lang="en-US" dirty="0" err="1"/>
              <a:t>Ivie</a:t>
            </a:r>
            <a:r>
              <a:rPr lang="en-US" dirty="0"/>
              <a:t> 2005b; Giroux and Giroux 2006), the patriotic aspects of dissent (</a:t>
            </a:r>
            <a:r>
              <a:rPr lang="en-US" dirty="0" err="1"/>
              <a:t>Ivie</a:t>
            </a:r>
            <a:r>
              <a:rPr lang="en-US" dirty="0"/>
              <a:t> 2005a), and the importance of tackling complex social problems (Carlson and </a:t>
            </a:r>
            <a:r>
              <a:rPr lang="en-US" dirty="0" err="1"/>
              <a:t>Dimitriadis</a:t>
            </a:r>
            <a:r>
              <a:rPr lang="en-US" dirty="0"/>
              <a:t> 2003; Glass 2004; </a:t>
            </a:r>
            <a:r>
              <a:rPr lang="en-US" dirty="0" err="1"/>
              <a:t>Alanı´s</a:t>
            </a:r>
            <a:r>
              <a:rPr lang="en-US" dirty="0"/>
              <a:t> 2006). </a:t>
            </a:r>
          </a:p>
          <a:p>
            <a:pPr marL="0" indent="0">
              <a:buNone/>
            </a:pPr>
            <a:r>
              <a:rPr lang="en-US" dirty="0" smtClean="0"/>
              <a:t>In </a:t>
            </a:r>
            <a:r>
              <a:rPr lang="en-US" dirty="0"/>
              <a:t>the classroom, issues including 9/11 and the occupation of Iraq often bring affective and cognitive investments among students and teachers to the forefront. Dialogue, conflicting viewpoints, and critical questioning, all central components of healthy democracies, become fraught with allegiances to long-held and frequently unseen norms. </a:t>
            </a:r>
          </a:p>
          <a:p>
            <a:pPr marL="0" indent="0">
              <a:buNone/>
            </a:pPr>
            <a:r>
              <a:rPr lang="en-US" dirty="0" smtClean="0"/>
              <a:t>Issues </a:t>
            </a:r>
            <a:r>
              <a:rPr lang="en-US" dirty="0"/>
              <a:t>such as 9/11 and the U.S. occupation of Iraq hold all that is difficult and promising about critical pedagogy and cultural studies: the necessity of looking plainly at the uses and consequences of power, and the possibility of seeing and acting differently. This article grapples with the often-charged field that exists between the difficulty and promise of seeing differently, particularly related to issues such as 9/11. </a:t>
            </a:r>
          </a:p>
        </p:txBody>
      </p:sp>
    </p:spTree>
    <p:extLst>
      <p:ext uri="{BB962C8B-B14F-4D97-AF65-F5344CB8AC3E}">
        <p14:creationId xmlns:p14="http://schemas.microsoft.com/office/powerpoint/2010/main" val="260203490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237066"/>
            <a:ext cx="8500533" cy="6265334"/>
          </a:xfrm>
          <a:solidFill>
            <a:srgbClr val="CCFFCC"/>
          </a:solidFill>
          <a:ln>
            <a:solidFill>
              <a:srgbClr val="000000"/>
            </a:solidFill>
          </a:ln>
        </p:spPr>
        <p:txBody>
          <a:bodyPr>
            <a:normAutofit lnSpcReduction="10000"/>
          </a:bodyPr>
          <a:lstStyle/>
          <a:p>
            <a:pPr marL="0" indent="0">
              <a:buNone/>
            </a:pPr>
            <a:r>
              <a:rPr lang="en-US" dirty="0"/>
              <a:t>Scholarship in cultural studies and critical pedagogy has played a particularly important role in higher education since the events of 9/11.  Relying on long-held commitments to a </a:t>
            </a:r>
            <a:r>
              <a:rPr lang="en-US" b="1" dirty="0"/>
              <a:t>critique</a:t>
            </a:r>
            <a:r>
              <a:rPr lang="en-US" dirty="0"/>
              <a:t> of </a:t>
            </a:r>
            <a:r>
              <a:rPr lang="en-US" b="1" dirty="0"/>
              <a:t>dominant</a:t>
            </a:r>
            <a:r>
              <a:rPr lang="en-US" dirty="0"/>
              <a:t> </a:t>
            </a:r>
            <a:r>
              <a:rPr lang="en-US" b="1" dirty="0"/>
              <a:t>ideologies</a:t>
            </a:r>
            <a:r>
              <a:rPr lang="en-US" dirty="0"/>
              <a:t>, scholars have insisted on </a:t>
            </a:r>
            <a:r>
              <a:rPr lang="en-US" b="1" dirty="0"/>
              <a:t>academic freedom </a:t>
            </a:r>
            <a:r>
              <a:rPr lang="en-US" dirty="0"/>
              <a:t>(</a:t>
            </a:r>
            <a:r>
              <a:rPr lang="en-US" dirty="0" err="1"/>
              <a:t>Ivie</a:t>
            </a:r>
            <a:r>
              <a:rPr lang="en-US" dirty="0"/>
              <a:t> 2005b; Giroux and Giroux 2006), the patriotic aspects of </a:t>
            </a:r>
            <a:r>
              <a:rPr lang="en-US" b="1" dirty="0"/>
              <a:t>dissent</a:t>
            </a:r>
            <a:r>
              <a:rPr lang="en-US" dirty="0"/>
              <a:t> (</a:t>
            </a:r>
            <a:r>
              <a:rPr lang="en-US" dirty="0" err="1"/>
              <a:t>Ivie</a:t>
            </a:r>
            <a:r>
              <a:rPr lang="en-US" dirty="0"/>
              <a:t> 2005a), and the importance of </a:t>
            </a:r>
            <a:r>
              <a:rPr lang="en-US" b="1" dirty="0"/>
              <a:t>tackling</a:t>
            </a:r>
            <a:r>
              <a:rPr lang="en-US" dirty="0"/>
              <a:t> </a:t>
            </a:r>
            <a:r>
              <a:rPr lang="en-US" b="1" dirty="0"/>
              <a:t>complex social problems </a:t>
            </a:r>
            <a:r>
              <a:rPr lang="en-US" dirty="0"/>
              <a:t>(Carlson and </a:t>
            </a:r>
            <a:r>
              <a:rPr lang="en-US" dirty="0" err="1"/>
              <a:t>Dimitriadis</a:t>
            </a:r>
            <a:r>
              <a:rPr lang="en-US" dirty="0"/>
              <a:t> 2003; Glass 2004; </a:t>
            </a:r>
            <a:r>
              <a:rPr lang="en-US" dirty="0" err="1"/>
              <a:t>Alanı´s</a:t>
            </a:r>
            <a:r>
              <a:rPr lang="en-US" dirty="0"/>
              <a:t> 2006). </a:t>
            </a:r>
          </a:p>
          <a:p>
            <a:pPr marL="0" indent="0">
              <a:buNone/>
            </a:pPr>
            <a:r>
              <a:rPr lang="en-US" dirty="0" smtClean="0"/>
              <a:t>In </a:t>
            </a:r>
            <a:r>
              <a:rPr lang="en-US" dirty="0"/>
              <a:t>the classroom, issues including 9/11 and the occupation of Iraq often bring </a:t>
            </a:r>
            <a:r>
              <a:rPr lang="en-US" b="1" dirty="0"/>
              <a:t>affective and cognitive investments </a:t>
            </a:r>
            <a:r>
              <a:rPr lang="en-US" dirty="0"/>
              <a:t>among students and teachers to the forefront. </a:t>
            </a:r>
            <a:r>
              <a:rPr lang="en-US" b="1" dirty="0"/>
              <a:t>Dialogue</a:t>
            </a:r>
            <a:r>
              <a:rPr lang="en-US" dirty="0"/>
              <a:t>, conflicting viewpoints, and </a:t>
            </a:r>
            <a:r>
              <a:rPr lang="en-US" b="1" dirty="0"/>
              <a:t>critical questioning</a:t>
            </a:r>
            <a:r>
              <a:rPr lang="en-US" dirty="0"/>
              <a:t>, all central components of </a:t>
            </a:r>
            <a:r>
              <a:rPr lang="en-US" b="1" dirty="0"/>
              <a:t>healthy democracies</a:t>
            </a:r>
            <a:r>
              <a:rPr lang="en-US" dirty="0"/>
              <a:t>, become fraught with allegiances to </a:t>
            </a:r>
            <a:r>
              <a:rPr lang="en-US" b="1" dirty="0"/>
              <a:t>long-held and frequently unseen norms.</a:t>
            </a:r>
            <a:r>
              <a:rPr lang="en-US" dirty="0"/>
              <a:t> </a:t>
            </a:r>
          </a:p>
          <a:p>
            <a:pPr marL="0" indent="0">
              <a:buNone/>
            </a:pPr>
            <a:r>
              <a:rPr lang="en-US" dirty="0" smtClean="0"/>
              <a:t>Issues </a:t>
            </a:r>
            <a:r>
              <a:rPr lang="en-US" dirty="0"/>
              <a:t>such as 9/11 and the U.S. occupation of Iraq hold all that is </a:t>
            </a:r>
            <a:r>
              <a:rPr lang="en-US" b="1" dirty="0"/>
              <a:t>difficult and promising </a:t>
            </a:r>
            <a:r>
              <a:rPr lang="en-US" dirty="0"/>
              <a:t>about </a:t>
            </a:r>
            <a:r>
              <a:rPr lang="en-US" b="1" dirty="0"/>
              <a:t>critical pedagogy </a:t>
            </a:r>
            <a:r>
              <a:rPr lang="en-US" dirty="0"/>
              <a:t>and cultural studies: the necessity of </a:t>
            </a:r>
            <a:r>
              <a:rPr lang="en-US" b="1" dirty="0"/>
              <a:t>looking plainly </a:t>
            </a:r>
            <a:r>
              <a:rPr lang="en-US" dirty="0"/>
              <a:t>at the uses and consequences of </a:t>
            </a:r>
            <a:r>
              <a:rPr lang="en-US" b="1" dirty="0"/>
              <a:t>power</a:t>
            </a:r>
            <a:r>
              <a:rPr lang="en-US" dirty="0"/>
              <a:t>, and the </a:t>
            </a:r>
            <a:r>
              <a:rPr lang="en-US" b="1" dirty="0"/>
              <a:t>possibility of seeing and acting differently</a:t>
            </a:r>
            <a:r>
              <a:rPr lang="en-US" dirty="0"/>
              <a:t>. This article grapples with the often-charged field that exists between the difficulty and promise of </a:t>
            </a:r>
            <a:r>
              <a:rPr lang="en-US" b="1" dirty="0"/>
              <a:t>seeing differently</a:t>
            </a:r>
            <a:r>
              <a:rPr lang="en-US" dirty="0"/>
              <a:t>, particularly related to issues such as 9/11. </a:t>
            </a:r>
          </a:p>
        </p:txBody>
      </p:sp>
    </p:spTree>
    <p:extLst>
      <p:ext uri="{BB962C8B-B14F-4D97-AF65-F5344CB8AC3E}">
        <p14:creationId xmlns:p14="http://schemas.microsoft.com/office/powerpoint/2010/main" val="24093345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D6E5A2-EC83-451F-A719-9AC1370DD5CF}" type="slidenum">
              <a:rPr lang="en-US" smtClean="0"/>
              <a:pPr/>
              <a:t>7</a:t>
            </a:fld>
            <a:endParaRPr lang="en-US" dirty="0"/>
          </a:p>
        </p:txBody>
      </p:sp>
      <p:sp>
        <p:nvSpPr>
          <p:cNvPr id="5" name="Rectangle 4"/>
          <p:cNvSpPr/>
          <p:nvPr/>
        </p:nvSpPr>
        <p:spPr>
          <a:xfrm>
            <a:off x="677333" y="778933"/>
            <a:ext cx="8314266" cy="4801314"/>
          </a:xfrm>
          <a:prstGeom prst="rect">
            <a:avLst/>
          </a:prstGeom>
        </p:spPr>
        <p:txBody>
          <a:bodyPr wrap="square">
            <a:spAutoFit/>
          </a:bodyPr>
          <a:lstStyle/>
          <a:p>
            <a:r>
              <a:rPr lang="en-US" sz="2800" b="1" dirty="0" smtClean="0"/>
              <a:t>Stories provide</a:t>
            </a:r>
            <a:r>
              <a:rPr lang="en-US" sz="2800" b="1" i="1" dirty="0" smtClean="0"/>
              <a:t> </a:t>
            </a:r>
          </a:p>
          <a:p>
            <a:endParaRPr lang="en-US" sz="3200" i="1" dirty="0" smtClean="0"/>
          </a:p>
          <a:p>
            <a:r>
              <a:rPr lang="en-US" sz="3200" i="1" dirty="0" smtClean="0"/>
              <a:t>“two </a:t>
            </a:r>
            <a:r>
              <a:rPr lang="en-US" sz="3200" i="1" dirty="0"/>
              <a:t>distinct forms of subjectivities or positioning </a:t>
            </a:r>
            <a:r>
              <a:rPr lang="en-US" sz="3200" i="1" dirty="0" smtClean="0"/>
              <a:t>(</a:t>
            </a:r>
            <a:r>
              <a:rPr lang="en-US" sz="3200" i="1" dirty="0"/>
              <a:t>…) allowing the reader to empathize with the characters in the first instance, and to </a:t>
            </a:r>
            <a:r>
              <a:rPr lang="en-US" sz="3200" i="1" dirty="0" err="1"/>
              <a:t>recontextualise</a:t>
            </a:r>
            <a:r>
              <a:rPr lang="en-US" sz="3200" i="1" dirty="0"/>
              <a:t> this ‘shared’ experience in terms of a greater moral stance</a:t>
            </a:r>
            <a:r>
              <a:rPr lang="en-US" sz="3200" i="1" dirty="0" smtClean="0"/>
              <a:t>”</a:t>
            </a:r>
            <a:r>
              <a:rPr lang="en-US" sz="3200" dirty="0" smtClean="0"/>
              <a:t>								 </a:t>
            </a:r>
            <a:r>
              <a:rPr lang="en-US" sz="3200" dirty="0"/>
              <a:t> </a:t>
            </a:r>
            <a:r>
              <a:rPr lang="en-US" sz="3200" dirty="0" smtClean="0"/>
              <a:t>          </a:t>
            </a:r>
          </a:p>
          <a:p>
            <a:r>
              <a:rPr lang="en-US" sz="3200" dirty="0"/>
              <a:t>	</a:t>
            </a:r>
            <a:r>
              <a:rPr lang="en-US" sz="3200" dirty="0" smtClean="0"/>
              <a:t>											</a:t>
            </a:r>
            <a:r>
              <a:rPr lang="en-US" sz="3200" dirty="0"/>
              <a:t> </a:t>
            </a:r>
            <a:r>
              <a:rPr lang="en-US" sz="2000" dirty="0" smtClean="0"/>
              <a:t>   </a:t>
            </a:r>
            <a:r>
              <a:rPr lang="en-US" sz="2000" dirty="0" err="1" smtClean="0"/>
              <a:t>Tann</a:t>
            </a:r>
            <a:r>
              <a:rPr lang="en-US" sz="2000" dirty="0" smtClean="0"/>
              <a:t> </a:t>
            </a:r>
            <a:r>
              <a:rPr lang="en-US" sz="2000" dirty="0"/>
              <a:t>2010:</a:t>
            </a:r>
            <a:r>
              <a:rPr lang="en-US" sz="2000" dirty="0" smtClean="0"/>
              <a:t>165 </a:t>
            </a:r>
            <a:endParaRPr lang="en-US" sz="2000" dirty="0"/>
          </a:p>
          <a:p>
            <a:endParaRPr lang="en-US" dirty="0"/>
          </a:p>
        </p:txBody>
      </p:sp>
    </p:spTree>
    <p:custDataLst>
      <p:tags r:id="rId1"/>
    </p:custDataLst>
    <p:extLst>
      <p:ext uri="{BB962C8B-B14F-4D97-AF65-F5344CB8AC3E}">
        <p14:creationId xmlns:p14="http://schemas.microsoft.com/office/powerpoint/2010/main" val="1054083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7924800" cy="3539431"/>
          </a:xfrm>
          <a:prstGeom prst="rect">
            <a:avLst/>
          </a:prstGeom>
        </p:spPr>
        <p:txBody>
          <a:bodyPr wrap="square">
            <a:spAutoFit/>
          </a:bodyPr>
          <a:lstStyle/>
          <a:p>
            <a:r>
              <a:rPr lang="en-US" sz="2800" b="1" dirty="0"/>
              <a:t>Prospective positioning for story </a:t>
            </a:r>
            <a:r>
              <a:rPr lang="en-US" sz="2800" b="1" dirty="0" smtClean="0"/>
              <a:t>2</a:t>
            </a:r>
            <a:endParaRPr lang="en-US" sz="2800" b="1" dirty="0"/>
          </a:p>
          <a:p>
            <a:endParaRPr lang="en-US" sz="2800" i="1" dirty="0" smtClean="0"/>
          </a:p>
          <a:p>
            <a:r>
              <a:rPr lang="en-US" sz="2800" dirty="0" smtClean="0"/>
              <a:t>is </a:t>
            </a:r>
            <a:r>
              <a:rPr lang="en-US" sz="2800" u="sng" dirty="0" smtClean="0"/>
              <a:t>not </a:t>
            </a:r>
            <a:r>
              <a:rPr lang="en-US" sz="2800" dirty="0" smtClean="0"/>
              <a:t>in terms of accumulating layers of propositional meanings, of knowledge claims (as in Story 1).</a:t>
            </a:r>
          </a:p>
          <a:p>
            <a:endParaRPr lang="en-US" sz="2800" dirty="0"/>
          </a:p>
          <a:p>
            <a:r>
              <a:rPr lang="en-US" sz="2800" dirty="0" smtClean="0"/>
              <a:t>Rather it is positioned in a set of values, </a:t>
            </a:r>
          </a:p>
          <a:p>
            <a:r>
              <a:rPr lang="en-US" sz="2800" dirty="0" smtClean="0"/>
              <a:t>…. a constellation of values </a:t>
            </a:r>
            <a:r>
              <a:rPr lang="en-US" sz="2800" dirty="0"/>
              <a:t> </a:t>
            </a:r>
            <a:r>
              <a:rPr lang="en-US" sz="2800" dirty="0" smtClean="0"/>
              <a:t>(</a:t>
            </a:r>
            <a:r>
              <a:rPr lang="en-US" sz="2800" dirty="0" err="1" smtClean="0"/>
              <a:t>Maton</a:t>
            </a:r>
            <a:r>
              <a:rPr lang="en-US" sz="2800" dirty="0" smtClean="0"/>
              <a:t> 2014)</a:t>
            </a:r>
          </a:p>
        </p:txBody>
      </p:sp>
      <p:sp>
        <p:nvSpPr>
          <p:cNvPr id="3" name="Slide Number Placeholder 2"/>
          <p:cNvSpPr>
            <a:spLocks noGrp="1"/>
          </p:cNvSpPr>
          <p:nvPr>
            <p:ph type="sldNum" sz="quarter" idx="12"/>
          </p:nvPr>
        </p:nvSpPr>
        <p:spPr/>
        <p:txBody>
          <a:bodyPr/>
          <a:lstStyle/>
          <a:p>
            <a:fld id="{33D6E5A2-EC83-451F-A719-9AC1370DD5CF}" type="slidenum">
              <a:rPr lang="en-US" smtClean="0"/>
              <a:pPr/>
              <a:t>70</a:t>
            </a:fld>
            <a:endParaRPr lang="en-US" dirty="0"/>
          </a:p>
        </p:txBody>
      </p:sp>
    </p:spTree>
    <p:custDataLst>
      <p:tags r:id="rId1"/>
    </p:custDataLst>
    <p:extLst>
      <p:ext uri="{BB962C8B-B14F-4D97-AF65-F5344CB8AC3E}">
        <p14:creationId xmlns:p14="http://schemas.microsoft.com/office/powerpoint/2010/main" val="3885858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914400"/>
            <a:ext cx="3657600" cy="5562600"/>
          </a:xfrm>
          <a:prstGeom prst="rect">
            <a:avLst/>
          </a:prstGeom>
          <a:noFill/>
        </p:spPr>
        <p:txBody>
          <a:bodyPr wrap="square" rtlCol="0">
            <a:noAutofit/>
          </a:bodyPr>
          <a:lstStyle/>
          <a:p>
            <a:r>
              <a:rPr lang="en-AU" sz="2400" b="1" dirty="0" smtClean="0"/>
              <a:t>of morally good practices</a:t>
            </a:r>
          </a:p>
          <a:p>
            <a:endParaRPr lang="en-AU" sz="2400" b="1" dirty="0" smtClean="0"/>
          </a:p>
          <a:p>
            <a:r>
              <a:rPr lang="en-AU" sz="2400" i="1" dirty="0"/>
              <a:t>critical pedagogy </a:t>
            </a:r>
            <a:endParaRPr lang="en-US" sz="2400" i="1" dirty="0"/>
          </a:p>
          <a:p>
            <a:r>
              <a:rPr lang="en-US" sz="2400" i="1" dirty="0"/>
              <a:t>c</a:t>
            </a:r>
            <a:r>
              <a:rPr lang="en-US" sz="2400" i="1" dirty="0" smtClean="0"/>
              <a:t>ommitments </a:t>
            </a:r>
          </a:p>
          <a:p>
            <a:r>
              <a:rPr lang="en-US" sz="2400" i="1" dirty="0"/>
              <a:t>c</a:t>
            </a:r>
            <a:r>
              <a:rPr lang="en-US" sz="2400" i="1" dirty="0" smtClean="0"/>
              <a:t>ritique </a:t>
            </a:r>
            <a:endParaRPr lang="en-US" sz="2400" i="1" dirty="0"/>
          </a:p>
          <a:p>
            <a:r>
              <a:rPr lang="en-US" sz="2400" i="1" dirty="0"/>
              <a:t>t</a:t>
            </a:r>
            <a:r>
              <a:rPr lang="en-US" sz="2400" i="1" dirty="0" smtClean="0"/>
              <a:t>ackling …social </a:t>
            </a:r>
            <a:r>
              <a:rPr lang="en-US" sz="2400" i="1" dirty="0"/>
              <a:t>problems </a:t>
            </a:r>
          </a:p>
          <a:p>
            <a:r>
              <a:rPr lang="en-US" sz="2400" i="1" dirty="0" smtClean="0"/>
              <a:t>dialogue </a:t>
            </a:r>
            <a:endParaRPr lang="en-US" sz="2400" i="1" dirty="0"/>
          </a:p>
          <a:p>
            <a:r>
              <a:rPr lang="en-US" sz="2400" i="1" dirty="0"/>
              <a:t>critical questioning </a:t>
            </a:r>
          </a:p>
          <a:p>
            <a:r>
              <a:rPr lang="en-US" sz="2400" i="1" dirty="0"/>
              <a:t>healthy democracies </a:t>
            </a:r>
          </a:p>
          <a:p>
            <a:r>
              <a:rPr lang="en-US" sz="2400" i="1" dirty="0" smtClean="0"/>
              <a:t>possibility </a:t>
            </a:r>
            <a:r>
              <a:rPr lang="en-US" sz="2400" i="1" dirty="0"/>
              <a:t>of seeing and acting differently </a:t>
            </a:r>
          </a:p>
          <a:p>
            <a:endParaRPr lang="en-AU" sz="2800" b="1" dirty="0"/>
          </a:p>
          <a:p>
            <a:endParaRPr lang="en-US" sz="2000" b="1" dirty="0" smtClean="0"/>
          </a:p>
          <a:p>
            <a:r>
              <a:rPr lang="en-US" sz="2400" i="1" dirty="0" smtClean="0"/>
              <a:t> </a:t>
            </a:r>
            <a:endParaRPr lang="en-US" sz="2400" i="1" dirty="0"/>
          </a:p>
        </p:txBody>
      </p:sp>
      <p:sp>
        <p:nvSpPr>
          <p:cNvPr id="4" name="TextBox 3"/>
          <p:cNvSpPr txBox="1"/>
          <p:nvPr/>
        </p:nvSpPr>
        <p:spPr>
          <a:xfrm>
            <a:off x="5105400" y="914400"/>
            <a:ext cx="3657600" cy="5334000"/>
          </a:xfrm>
          <a:prstGeom prst="rect">
            <a:avLst/>
          </a:prstGeom>
          <a:noFill/>
        </p:spPr>
        <p:txBody>
          <a:bodyPr wrap="square" rtlCol="0">
            <a:noAutofit/>
          </a:bodyPr>
          <a:lstStyle/>
          <a:p>
            <a:r>
              <a:rPr lang="en-AU" sz="2400" b="1" dirty="0"/>
              <a:t>a</a:t>
            </a:r>
            <a:r>
              <a:rPr lang="en-AU" sz="2400" b="1" dirty="0" smtClean="0"/>
              <a:t>nd morally bad practices</a:t>
            </a:r>
          </a:p>
          <a:p>
            <a:endParaRPr lang="en-US" sz="2400" b="1" dirty="0" smtClean="0"/>
          </a:p>
          <a:p>
            <a:r>
              <a:rPr lang="en-US" sz="2400" i="1" dirty="0"/>
              <a:t>dominant</a:t>
            </a:r>
            <a:r>
              <a:rPr lang="en-US" sz="2400" dirty="0"/>
              <a:t> </a:t>
            </a:r>
            <a:r>
              <a:rPr lang="en-US" sz="2400" i="1" dirty="0"/>
              <a:t>ideologies</a:t>
            </a:r>
            <a:r>
              <a:rPr lang="en-US" sz="2400" dirty="0"/>
              <a:t> </a:t>
            </a:r>
            <a:endParaRPr lang="en-US" sz="2400" dirty="0" smtClean="0"/>
          </a:p>
          <a:p>
            <a:r>
              <a:rPr lang="en-US" sz="2400" i="1" dirty="0" smtClean="0"/>
              <a:t>unseen</a:t>
            </a:r>
            <a:r>
              <a:rPr lang="en-US" sz="2400" dirty="0" smtClean="0"/>
              <a:t> </a:t>
            </a:r>
            <a:r>
              <a:rPr lang="en-US" sz="2400" i="1" dirty="0"/>
              <a:t>norms</a:t>
            </a:r>
            <a:r>
              <a:rPr lang="en-US" sz="2400" dirty="0"/>
              <a:t> </a:t>
            </a:r>
          </a:p>
          <a:p>
            <a:r>
              <a:rPr lang="en-US" sz="2400" i="1" dirty="0" smtClean="0"/>
              <a:t>power</a:t>
            </a:r>
            <a:r>
              <a:rPr lang="en-US" sz="2400" dirty="0" smtClean="0"/>
              <a:t> </a:t>
            </a:r>
            <a:endParaRPr lang="en-US" sz="2400" dirty="0"/>
          </a:p>
          <a:p>
            <a:endParaRPr lang="en-US" sz="2400" i="1" dirty="0"/>
          </a:p>
        </p:txBody>
      </p:sp>
      <p:sp>
        <p:nvSpPr>
          <p:cNvPr id="2" name="TextBox 1"/>
          <p:cNvSpPr txBox="1"/>
          <p:nvPr/>
        </p:nvSpPr>
        <p:spPr>
          <a:xfrm>
            <a:off x="2789858" y="228600"/>
            <a:ext cx="3153742" cy="523220"/>
          </a:xfrm>
          <a:prstGeom prst="rect">
            <a:avLst/>
          </a:prstGeom>
          <a:noFill/>
        </p:spPr>
        <p:txBody>
          <a:bodyPr wrap="square" rtlCol="0">
            <a:spAutoFit/>
          </a:bodyPr>
          <a:lstStyle/>
          <a:p>
            <a:r>
              <a:rPr lang="en-US" sz="2800" b="1" dirty="0" smtClean="0"/>
              <a:t>Constellations</a:t>
            </a:r>
            <a:endParaRPr lang="en-US" sz="2800" b="1" dirty="0"/>
          </a:p>
        </p:txBody>
      </p:sp>
      <p:sp>
        <p:nvSpPr>
          <p:cNvPr id="3" name="TextBox 2"/>
          <p:cNvSpPr txBox="1"/>
          <p:nvPr/>
        </p:nvSpPr>
        <p:spPr>
          <a:xfrm>
            <a:off x="7239000" y="304800"/>
            <a:ext cx="1600200" cy="369332"/>
          </a:xfrm>
          <a:prstGeom prst="rect">
            <a:avLst/>
          </a:prstGeom>
          <a:noFill/>
          <a:ln>
            <a:solidFill>
              <a:srgbClr val="4F81BD"/>
            </a:solidFill>
          </a:ln>
        </p:spPr>
        <p:txBody>
          <a:bodyPr wrap="square" rtlCol="0">
            <a:spAutoFit/>
          </a:bodyPr>
          <a:lstStyle/>
          <a:p>
            <a:r>
              <a:rPr lang="en-US" dirty="0" err="1" smtClean="0"/>
              <a:t>Maton</a:t>
            </a:r>
            <a:r>
              <a:rPr lang="en-US" dirty="0" smtClean="0"/>
              <a:t> 2009 </a:t>
            </a:r>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71</a:t>
            </a:fld>
            <a:endParaRPr lang="en-US" dirty="0"/>
          </a:p>
        </p:txBody>
      </p:sp>
    </p:spTree>
    <p:extLst>
      <p:ext uri="{BB962C8B-B14F-4D97-AF65-F5344CB8AC3E}">
        <p14:creationId xmlns:p14="http://schemas.microsoft.com/office/powerpoint/2010/main" val="335014339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D6E5A2-EC83-451F-A719-9AC1370DD5CF}" type="slidenum">
              <a:rPr lang="en-US" smtClean="0"/>
              <a:pPr/>
              <a:t>72</a:t>
            </a:fld>
            <a:endParaRPr lang="en-US" dirty="0"/>
          </a:p>
        </p:txBody>
      </p:sp>
      <p:sp>
        <p:nvSpPr>
          <p:cNvPr id="9" name="TextBox 8"/>
          <p:cNvSpPr txBox="1"/>
          <p:nvPr/>
        </p:nvSpPr>
        <p:spPr>
          <a:xfrm>
            <a:off x="211667" y="179058"/>
            <a:ext cx="8441266" cy="400110"/>
          </a:xfrm>
          <a:prstGeom prst="rect">
            <a:avLst/>
          </a:prstGeom>
          <a:noFill/>
        </p:spPr>
        <p:txBody>
          <a:bodyPr wrap="square" rtlCol="0">
            <a:spAutoFit/>
          </a:bodyPr>
          <a:lstStyle/>
          <a:p>
            <a:r>
              <a:rPr lang="en-US" sz="2000" dirty="0" smtClean="0"/>
              <a:t>framing </a:t>
            </a:r>
            <a:r>
              <a:rPr lang="en-US" sz="2000" dirty="0"/>
              <a:t>of </a:t>
            </a:r>
            <a:r>
              <a:rPr lang="en-US" sz="2000" dirty="0" smtClean="0"/>
              <a:t>story 2</a:t>
            </a:r>
          </a:p>
        </p:txBody>
      </p:sp>
      <p:sp>
        <p:nvSpPr>
          <p:cNvPr id="11" name="TextBox 10"/>
          <p:cNvSpPr txBox="1"/>
          <p:nvPr/>
        </p:nvSpPr>
        <p:spPr>
          <a:xfrm>
            <a:off x="211667" y="1238764"/>
            <a:ext cx="2904066" cy="461665"/>
          </a:xfrm>
          <a:prstGeom prst="rect">
            <a:avLst/>
          </a:prstGeom>
          <a:solidFill>
            <a:srgbClr val="CCFFCC"/>
          </a:solidFill>
          <a:ln>
            <a:solidFill>
              <a:srgbClr val="000000"/>
            </a:solidFill>
          </a:ln>
        </p:spPr>
        <p:txBody>
          <a:bodyPr wrap="square" rtlCol="0">
            <a:spAutoFit/>
          </a:bodyPr>
          <a:lstStyle/>
          <a:p>
            <a:r>
              <a:rPr lang="en-AU" sz="2400" dirty="0" smtClean="0"/>
              <a:t>Establish a gaze  </a:t>
            </a:r>
            <a:endParaRPr lang="en-AU" sz="2400" dirty="0"/>
          </a:p>
        </p:txBody>
      </p:sp>
      <p:sp>
        <p:nvSpPr>
          <p:cNvPr id="12" name="TextBox 11"/>
          <p:cNvSpPr txBox="1"/>
          <p:nvPr/>
        </p:nvSpPr>
        <p:spPr>
          <a:xfrm>
            <a:off x="319562" y="3297361"/>
            <a:ext cx="2472267" cy="1200328"/>
          </a:xfrm>
          <a:prstGeom prst="rect">
            <a:avLst/>
          </a:prstGeom>
          <a:solidFill>
            <a:srgbClr val="CCFFCC"/>
          </a:solidFill>
          <a:ln>
            <a:solidFill>
              <a:schemeClr val="tx1"/>
            </a:solidFill>
          </a:ln>
        </p:spPr>
        <p:txBody>
          <a:bodyPr wrap="square" rtlCol="0">
            <a:spAutoFit/>
          </a:bodyPr>
          <a:lstStyle/>
          <a:p>
            <a:r>
              <a:rPr lang="en-US" sz="2400" dirty="0" smtClean="0">
                <a:latin typeface="Chalkboard"/>
              </a:rPr>
              <a:t>    STORY </a:t>
            </a:r>
          </a:p>
          <a:p>
            <a:r>
              <a:rPr lang="en-US" sz="2400" dirty="0" smtClean="0">
                <a:latin typeface="Chalkboard"/>
              </a:rPr>
              <a:t>as </a:t>
            </a:r>
            <a:r>
              <a:rPr lang="en-US" sz="2400" b="1" dirty="0" smtClean="0">
                <a:latin typeface="Chalkboard"/>
              </a:rPr>
              <a:t>exemplum</a:t>
            </a:r>
            <a:r>
              <a:rPr lang="en-US" sz="2400" dirty="0" smtClean="0">
                <a:latin typeface="Chalkboard"/>
              </a:rPr>
              <a:t> of the gaze</a:t>
            </a:r>
            <a:endParaRPr lang="en-US" sz="2400" dirty="0">
              <a:latin typeface="Chalkboard"/>
            </a:endParaRPr>
          </a:p>
        </p:txBody>
      </p:sp>
      <p:sp>
        <p:nvSpPr>
          <p:cNvPr id="16" name="Rectangle 15"/>
          <p:cNvSpPr/>
          <p:nvPr/>
        </p:nvSpPr>
        <p:spPr>
          <a:xfrm>
            <a:off x="3894667" y="4031738"/>
            <a:ext cx="1523999" cy="369332"/>
          </a:xfrm>
          <a:prstGeom prst="rect">
            <a:avLst/>
          </a:prstGeom>
          <a:solidFill>
            <a:srgbClr val="CCFFCC"/>
          </a:solidFill>
          <a:ln>
            <a:solidFill>
              <a:srgbClr val="000000"/>
            </a:solidFill>
          </a:ln>
        </p:spPr>
        <p:txBody>
          <a:bodyPr wrap="square">
            <a:spAutoFit/>
          </a:bodyPr>
          <a:lstStyle/>
          <a:p>
            <a:r>
              <a:rPr lang="en-US" dirty="0" smtClean="0"/>
              <a:t>problem</a:t>
            </a:r>
            <a:endParaRPr lang="en-US" dirty="0"/>
          </a:p>
        </p:txBody>
      </p:sp>
      <p:cxnSp>
        <p:nvCxnSpPr>
          <p:cNvPr id="19" name="Straight Arrow Connector 18"/>
          <p:cNvCxnSpPr/>
          <p:nvPr/>
        </p:nvCxnSpPr>
        <p:spPr>
          <a:xfrm>
            <a:off x="1397002" y="1943621"/>
            <a:ext cx="0" cy="130702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981050" y="4216401"/>
            <a:ext cx="674626" cy="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418666" y="4622086"/>
            <a:ext cx="795983" cy="649369"/>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485467" y="4946771"/>
            <a:ext cx="2167466" cy="830997"/>
          </a:xfrm>
          <a:prstGeom prst="rect">
            <a:avLst/>
          </a:prstGeom>
          <a:solidFill>
            <a:srgbClr val="CCFFCC"/>
          </a:solidFill>
          <a:ln>
            <a:solidFill>
              <a:srgbClr val="000000"/>
            </a:solidFill>
          </a:ln>
        </p:spPr>
        <p:txBody>
          <a:bodyPr wrap="square" rtlCol="0">
            <a:spAutoFit/>
          </a:bodyPr>
          <a:lstStyle/>
          <a:p>
            <a:r>
              <a:rPr lang="en-AU" sz="2400" dirty="0" smtClean="0"/>
              <a:t>The gaze is elaborated  </a:t>
            </a:r>
            <a:endParaRPr lang="en-AU" sz="2400" dirty="0"/>
          </a:p>
        </p:txBody>
      </p:sp>
    </p:spTree>
    <p:extLst>
      <p:ext uri="{BB962C8B-B14F-4D97-AF65-F5344CB8AC3E}">
        <p14:creationId xmlns:p14="http://schemas.microsoft.com/office/powerpoint/2010/main" val="389930061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33400" y="685800"/>
            <a:ext cx="8610599" cy="6124752"/>
            <a:chOff x="533400" y="685800"/>
            <a:chExt cx="8610599" cy="6124752"/>
          </a:xfrm>
        </p:grpSpPr>
        <p:sp>
          <p:nvSpPr>
            <p:cNvPr id="4" name="TextBox 3"/>
            <p:cNvSpPr txBox="1"/>
            <p:nvPr/>
          </p:nvSpPr>
          <p:spPr>
            <a:xfrm>
              <a:off x="1969636" y="685800"/>
              <a:ext cx="7174363" cy="6124752"/>
            </a:xfrm>
            <a:prstGeom prst="rect">
              <a:avLst/>
            </a:prstGeom>
            <a:noFill/>
            <a:ln>
              <a:noFill/>
            </a:ln>
          </p:spPr>
          <p:txBody>
            <a:bodyPr wrap="square" rtlCol="0">
              <a:spAutoFit/>
            </a:bodyPr>
            <a:lstStyle/>
            <a:p>
              <a:r>
                <a:rPr lang="en-US" sz="1400" b="1" dirty="0" err="1" smtClean="0"/>
                <a:t>Humour</a:t>
              </a:r>
              <a:r>
                <a:rPr lang="en-US" sz="1400" b="1" dirty="0" smtClean="0"/>
                <a:t> and the Erosion of Team Leader Authority</a:t>
              </a:r>
              <a:endParaRPr lang="en-AU" sz="1400" dirty="0" smtClean="0"/>
            </a:p>
            <a:p>
              <a:pPr marL="179388"/>
              <a:r>
                <a:rPr lang="en-US" sz="1400" dirty="0" smtClean="0"/>
                <a:t>…joking …becomes a means of conducting a satirical attack on management: …</a:t>
              </a:r>
              <a:endParaRPr lang="en-US" sz="1400" b="1" dirty="0" smtClean="0"/>
            </a:p>
            <a:p>
              <a:pPr marL="179388"/>
              <a:endParaRPr lang="en-US" sz="1400" dirty="0" smtClean="0"/>
            </a:p>
            <a:p>
              <a:pPr marL="636588" lvl="1"/>
              <a:r>
                <a:rPr lang="en-US" sz="1400" dirty="0" smtClean="0"/>
                <a:t>The joking practices of agents at ‘T’ confirm these insights, </a:t>
              </a:r>
              <a:r>
                <a:rPr lang="en-AU" sz="1400" dirty="0" smtClean="0"/>
                <a:t>…</a:t>
              </a:r>
              <a:r>
                <a:rPr lang="en-US" sz="1400" dirty="0" smtClean="0"/>
                <a:t> that </a:t>
              </a:r>
              <a:r>
                <a:rPr lang="en-US" sz="1400" dirty="0" err="1" smtClean="0"/>
                <a:t>humour</a:t>
              </a:r>
              <a:r>
                <a:rPr lang="en-US" sz="1400" dirty="0" smtClean="0"/>
                <a:t> was directed at undermining team leaders’ authority. (…)</a:t>
              </a:r>
              <a:endParaRPr lang="en-US" sz="1400" b="1" dirty="0" smtClean="0">
                <a:solidFill>
                  <a:srgbClr val="FF0000"/>
                </a:solidFill>
              </a:endParaRPr>
            </a:p>
            <a:p>
              <a:pPr marL="360363"/>
              <a:endParaRPr lang="en-US" sz="1400" dirty="0" smtClean="0"/>
            </a:p>
            <a:p>
              <a:pPr marL="817563" lvl="1"/>
              <a:r>
                <a:rPr lang="en-US" sz="1400" dirty="0" smtClean="0"/>
                <a:t>Three examples follow.</a:t>
              </a:r>
              <a:r>
                <a:rPr lang="en-AU" sz="1400" dirty="0" smtClean="0"/>
                <a:t> </a:t>
              </a:r>
            </a:p>
            <a:p>
              <a:pPr marL="996950" lvl="1"/>
              <a:endParaRPr lang="en-US" sz="1400" dirty="0" smtClean="0">
                <a:solidFill>
                  <a:srgbClr val="FF0000"/>
                </a:solidFill>
              </a:endParaRPr>
            </a:p>
            <a:p>
              <a:pPr marL="996950" lvl="1"/>
              <a:r>
                <a:rPr lang="en-US" sz="1400" dirty="0" smtClean="0"/>
                <a:t>1(…)</a:t>
              </a:r>
            </a:p>
            <a:p>
              <a:pPr marL="996950" lvl="1"/>
              <a:r>
                <a:rPr lang="en-US" sz="1400" dirty="0" smtClean="0"/>
                <a:t>2 (…)</a:t>
              </a:r>
            </a:p>
            <a:p>
              <a:pPr marL="996950" lvl="1"/>
              <a:r>
                <a:rPr lang="en-US" sz="1400" dirty="0" smtClean="0"/>
                <a:t>3 (…)</a:t>
              </a:r>
            </a:p>
            <a:p>
              <a:pPr marL="996950" lvl="1"/>
              <a:r>
                <a:rPr lang="en-US" sz="1400" b="1" dirty="0" smtClean="0"/>
                <a:t>Je ne </a:t>
              </a:r>
              <a:r>
                <a:rPr lang="en-US" sz="1400" b="1" dirty="0" err="1" smtClean="0"/>
                <a:t>parle</a:t>
              </a:r>
              <a:r>
                <a:rPr lang="en-US" sz="1400" b="1" dirty="0" smtClean="0"/>
                <a:t> pas </a:t>
              </a:r>
              <a:r>
                <a:rPr lang="en-US" sz="1400" b="1" dirty="0" err="1" smtClean="0"/>
                <a:t>français</a:t>
              </a:r>
              <a:endParaRPr lang="en-AU" sz="1400" dirty="0" smtClean="0"/>
            </a:p>
            <a:p>
              <a:pPr marL="996950" lvl="1"/>
              <a:r>
                <a:rPr lang="en-US" sz="1400" dirty="0" smtClean="0"/>
                <a:t>Astonishingly, the manager of a French language section was unable to speak the native tongue of the majority of team members. Inevitably, this generated operating problems and undermined supervisory authority. </a:t>
              </a:r>
            </a:p>
            <a:p>
              <a:pPr marL="809625" lvl="1"/>
              <a:endParaRPr lang="en-US" sz="1400" dirty="0" smtClean="0">
                <a:solidFill>
                  <a:srgbClr val="2387A7"/>
                </a:solidFill>
              </a:endParaRPr>
            </a:p>
            <a:p>
              <a:pPr marL="1266825" lvl="2"/>
              <a:r>
                <a:rPr lang="en-US" sz="1400" b="1" dirty="0" smtClean="0">
                  <a:solidFill>
                    <a:srgbClr val="008000"/>
                  </a:solidFill>
                </a:rPr>
                <a:t>&lt;&lt;Anecdote&gt;&gt;</a:t>
              </a:r>
            </a:p>
            <a:p>
              <a:pPr marL="809625" lvl="1"/>
              <a:endParaRPr lang="en-US" sz="1400" dirty="0" smtClean="0">
                <a:solidFill>
                  <a:srgbClr val="0000FF"/>
                </a:solidFill>
              </a:endParaRPr>
            </a:p>
            <a:p>
              <a:pPr marL="539750"/>
              <a:r>
                <a:rPr lang="en-US" sz="1400" dirty="0" smtClean="0"/>
                <a:t>It matters little that this story was embellished in the retelling.</a:t>
              </a:r>
              <a:r>
                <a:rPr lang="en-AU" sz="1400" dirty="0" smtClean="0"/>
                <a:t> </a:t>
              </a:r>
              <a:r>
                <a:rPr lang="en-US" sz="1400" dirty="0" smtClean="0"/>
                <a:t>What is significant is that it continued, months afterwards, to be a source of great amusement and had come to symbolize managerial incompetence. </a:t>
              </a:r>
            </a:p>
            <a:p>
              <a:pPr marL="179388"/>
              <a:endParaRPr lang="en-US" sz="1400" dirty="0" smtClean="0"/>
            </a:p>
            <a:p>
              <a:pPr marL="179388"/>
              <a:r>
                <a:rPr lang="en-US" sz="1400" dirty="0" smtClean="0"/>
                <a:t>The French speakers constituted a work group with a high degree of self-organization, and their scathing </a:t>
              </a:r>
              <a:r>
                <a:rPr lang="en-US" sz="1400" dirty="0" err="1" smtClean="0"/>
                <a:t>humour</a:t>
              </a:r>
              <a:r>
                <a:rPr lang="en-US" sz="1400" dirty="0" smtClean="0"/>
                <a:t> served to widen the gap between themselves and the company. </a:t>
              </a:r>
              <a:endParaRPr lang="en-AU" sz="1400" dirty="0" smtClean="0"/>
            </a:p>
            <a:p>
              <a:r>
                <a:rPr lang="en-US" sz="1400" dirty="0" smtClean="0"/>
                <a:t> </a:t>
              </a:r>
              <a:endParaRPr lang="en-AU" sz="1400" dirty="0" smtClean="0"/>
            </a:p>
          </p:txBody>
        </p:sp>
        <p:sp>
          <p:nvSpPr>
            <p:cNvPr id="5" name="TextBox 4"/>
            <p:cNvSpPr txBox="1"/>
            <p:nvPr/>
          </p:nvSpPr>
          <p:spPr>
            <a:xfrm>
              <a:off x="533400" y="824299"/>
              <a:ext cx="900025" cy="276999"/>
            </a:xfrm>
            <a:prstGeom prst="rect">
              <a:avLst/>
            </a:prstGeom>
            <a:noFill/>
          </p:spPr>
          <p:txBody>
            <a:bodyPr wrap="square" rtlCol="0">
              <a:spAutoFit/>
            </a:bodyPr>
            <a:lstStyle/>
            <a:p>
              <a:r>
                <a:rPr lang="en-US" sz="1200" dirty="0" smtClean="0"/>
                <a:t>claims</a:t>
              </a:r>
              <a:endParaRPr lang="en-US" sz="1200" dirty="0"/>
            </a:p>
          </p:txBody>
        </p:sp>
        <p:sp>
          <p:nvSpPr>
            <p:cNvPr id="6" name="TextBox 5"/>
            <p:cNvSpPr txBox="1"/>
            <p:nvPr/>
          </p:nvSpPr>
          <p:spPr>
            <a:xfrm>
              <a:off x="533400" y="2115463"/>
              <a:ext cx="1030028" cy="276999"/>
            </a:xfrm>
            <a:prstGeom prst="rect">
              <a:avLst/>
            </a:prstGeom>
            <a:noFill/>
          </p:spPr>
          <p:txBody>
            <a:bodyPr wrap="square" rtlCol="0">
              <a:spAutoFit/>
            </a:bodyPr>
            <a:lstStyle/>
            <a:p>
              <a:r>
                <a:rPr lang="en-US" sz="1200" dirty="0" smtClean="0"/>
                <a:t>evidence</a:t>
              </a:r>
              <a:endParaRPr lang="en-US" sz="1200" dirty="0"/>
            </a:p>
          </p:txBody>
        </p:sp>
        <p:sp>
          <p:nvSpPr>
            <p:cNvPr id="8" name="TextBox 7"/>
            <p:cNvSpPr txBox="1"/>
            <p:nvPr/>
          </p:nvSpPr>
          <p:spPr>
            <a:xfrm>
              <a:off x="533400" y="4020264"/>
              <a:ext cx="1360037" cy="276999"/>
            </a:xfrm>
            <a:prstGeom prst="rect">
              <a:avLst/>
            </a:prstGeom>
            <a:noFill/>
          </p:spPr>
          <p:txBody>
            <a:bodyPr wrap="square" rtlCol="0">
              <a:spAutoFit/>
            </a:bodyPr>
            <a:lstStyle/>
            <a:p>
              <a:r>
                <a:rPr lang="en-US" sz="1200" dirty="0" smtClean="0"/>
                <a:t>exemplification</a:t>
              </a:r>
              <a:endParaRPr lang="en-US" sz="1200" dirty="0"/>
            </a:p>
          </p:txBody>
        </p:sp>
        <p:sp>
          <p:nvSpPr>
            <p:cNvPr id="9" name="TextBox 8"/>
            <p:cNvSpPr txBox="1"/>
            <p:nvPr/>
          </p:nvSpPr>
          <p:spPr>
            <a:xfrm>
              <a:off x="685800" y="5053869"/>
              <a:ext cx="1240034" cy="276999"/>
            </a:xfrm>
            <a:prstGeom prst="rect">
              <a:avLst/>
            </a:prstGeom>
            <a:noFill/>
          </p:spPr>
          <p:txBody>
            <a:bodyPr wrap="square" rtlCol="0">
              <a:spAutoFit/>
            </a:bodyPr>
            <a:lstStyle/>
            <a:p>
              <a:r>
                <a:rPr lang="en-US" sz="1200" dirty="0" smtClean="0"/>
                <a:t>significance</a:t>
              </a:r>
              <a:endParaRPr lang="en-US" sz="1200" dirty="0"/>
            </a:p>
          </p:txBody>
        </p:sp>
        <p:sp>
          <p:nvSpPr>
            <p:cNvPr id="10" name="TextBox 9"/>
            <p:cNvSpPr txBox="1"/>
            <p:nvPr/>
          </p:nvSpPr>
          <p:spPr>
            <a:xfrm>
              <a:off x="533400" y="5795665"/>
              <a:ext cx="1240034" cy="461665"/>
            </a:xfrm>
            <a:prstGeom prst="rect">
              <a:avLst/>
            </a:prstGeom>
            <a:noFill/>
          </p:spPr>
          <p:txBody>
            <a:bodyPr wrap="square" rtlCol="0">
              <a:spAutoFit/>
            </a:bodyPr>
            <a:lstStyle/>
            <a:p>
              <a:r>
                <a:rPr lang="en-US" sz="1200" dirty="0" smtClean="0"/>
                <a:t>reiteration of claim</a:t>
              </a:r>
              <a:endParaRPr lang="en-US" sz="1200" dirty="0"/>
            </a:p>
          </p:txBody>
        </p:sp>
      </p:grpSp>
      <p:sp>
        <p:nvSpPr>
          <p:cNvPr id="11" name="Text Box 3"/>
          <p:cNvSpPr txBox="1">
            <a:spLocks noChangeArrowheads="1"/>
          </p:cNvSpPr>
          <p:nvPr/>
        </p:nvSpPr>
        <p:spPr bwMode="auto">
          <a:xfrm>
            <a:off x="186267" y="152400"/>
            <a:ext cx="8006046" cy="289823"/>
          </a:xfrm>
          <a:prstGeom prst="rect">
            <a:avLst/>
          </a:prstGeom>
          <a:noFill/>
          <a:ln w="9525">
            <a:noFill/>
            <a:miter lim="800000"/>
            <a:headEnd/>
            <a:tailEnd/>
          </a:ln>
        </p:spPr>
        <p:txBody>
          <a:bodyPr wrap="square">
            <a:prstTxWarp prst="textNoShape">
              <a:avLst/>
            </a:prstTxWarp>
            <a:spAutoFit/>
          </a:bodyPr>
          <a:lstStyle/>
          <a:p>
            <a:pPr marL="0" lvl="1">
              <a:lnSpc>
                <a:spcPct val="90000"/>
              </a:lnSpc>
              <a:spcBef>
                <a:spcPct val="20000"/>
              </a:spcBef>
            </a:pPr>
            <a:r>
              <a:rPr lang="en-AU" sz="1400" b="1" dirty="0" smtClean="0">
                <a:solidFill>
                  <a:srgbClr val="008000"/>
                </a:solidFill>
                <a:latin typeface="Arial"/>
                <a:cs typeface="Arial"/>
              </a:rPr>
              <a:t>Framing Story 1</a:t>
            </a:r>
            <a:endParaRPr lang="en-US" sz="1400" dirty="0">
              <a:solidFill>
                <a:srgbClr val="008000"/>
              </a:solidFill>
              <a:latin typeface="Arial"/>
              <a:cs typeface="Arial"/>
            </a:endParaRPr>
          </a:p>
        </p:txBody>
      </p:sp>
      <p:sp>
        <p:nvSpPr>
          <p:cNvPr id="16" name="Arc 15"/>
          <p:cNvSpPr/>
          <p:nvPr/>
        </p:nvSpPr>
        <p:spPr>
          <a:xfrm>
            <a:off x="685800" y="914399"/>
            <a:ext cx="1320049" cy="5282095"/>
          </a:xfrm>
          <a:prstGeom prst="arc">
            <a:avLst>
              <a:gd name="adj1" fmla="val 16198017"/>
              <a:gd name="adj2" fmla="val 5146809"/>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dirty="0">
              <a:solidFill>
                <a:srgbClr val="008000"/>
              </a:solidFill>
            </a:endParaRPr>
          </a:p>
        </p:txBody>
      </p:sp>
    </p:spTree>
    <p:extLst>
      <p:ext uri="{BB962C8B-B14F-4D97-AF65-F5344CB8AC3E}">
        <p14:creationId xmlns:p14="http://schemas.microsoft.com/office/powerpoint/2010/main" val="367876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041" y="2435473"/>
            <a:ext cx="7637034" cy="3385542"/>
          </a:xfrm>
          <a:prstGeom prst="rect">
            <a:avLst/>
          </a:prstGeom>
          <a:noFill/>
          <a:ln>
            <a:solidFill>
              <a:schemeClr val="tx1"/>
            </a:solidFill>
          </a:ln>
        </p:spPr>
        <p:txBody>
          <a:bodyPr wrap="square" rtlCol="0">
            <a:spAutoFit/>
          </a:bodyPr>
          <a:lstStyle/>
          <a:p>
            <a:r>
              <a:rPr lang="en-US" sz="3200" dirty="0" smtClean="0"/>
              <a:t>Story 1 functions to </a:t>
            </a:r>
            <a:r>
              <a:rPr lang="en-US" sz="3200" b="1" dirty="0" smtClean="0"/>
              <a:t>exemplify</a:t>
            </a:r>
            <a:r>
              <a:rPr lang="en-US" sz="3200" dirty="0" smtClean="0"/>
              <a:t> knowledge claims</a:t>
            </a:r>
          </a:p>
          <a:p>
            <a:endParaRPr lang="en-US" sz="3200" dirty="0"/>
          </a:p>
          <a:p>
            <a:r>
              <a:rPr lang="en-US" sz="3200" dirty="0" smtClean="0"/>
              <a:t>Story 2 functions to </a:t>
            </a:r>
            <a:r>
              <a:rPr lang="en-US" sz="3200" b="1" dirty="0" err="1" smtClean="0"/>
              <a:t>exemplarise</a:t>
            </a:r>
            <a:endParaRPr lang="en-US" sz="3200" b="1" dirty="0" smtClean="0"/>
          </a:p>
          <a:p>
            <a:r>
              <a:rPr lang="en-US" sz="3200" dirty="0" smtClean="0"/>
              <a:t>a the values</a:t>
            </a:r>
            <a:r>
              <a:rPr lang="en-US" sz="3200" dirty="0"/>
              <a:t> </a:t>
            </a:r>
            <a:r>
              <a:rPr lang="en-US" sz="3200" dirty="0" smtClean="0"/>
              <a:t>of a gaze</a:t>
            </a:r>
          </a:p>
          <a:p>
            <a:endParaRPr lang="en-US" dirty="0"/>
          </a:p>
          <a:p>
            <a:endParaRPr lang="en-US" dirty="0" smtClean="0"/>
          </a:p>
          <a:p>
            <a:endParaRPr lang="en-US" dirty="0"/>
          </a:p>
        </p:txBody>
      </p:sp>
    </p:spTree>
    <p:extLst>
      <p:ext uri="{BB962C8B-B14F-4D97-AF65-F5344CB8AC3E}">
        <p14:creationId xmlns:p14="http://schemas.microsoft.com/office/powerpoint/2010/main" val="81295243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041" y="2435473"/>
            <a:ext cx="7637034" cy="1415772"/>
          </a:xfrm>
          <a:prstGeom prst="rect">
            <a:avLst/>
          </a:prstGeom>
          <a:noFill/>
        </p:spPr>
        <p:txBody>
          <a:bodyPr wrap="square" rtlCol="0">
            <a:spAutoFit/>
          </a:bodyPr>
          <a:lstStyle/>
          <a:p>
            <a:r>
              <a:rPr lang="en-US" sz="3200" dirty="0" smtClean="0"/>
              <a:t>So what?</a:t>
            </a:r>
          </a:p>
          <a:p>
            <a:endParaRPr lang="en-US" dirty="0"/>
          </a:p>
          <a:p>
            <a:endParaRPr lang="en-US" dirty="0" smtClean="0"/>
          </a:p>
          <a:p>
            <a:endParaRPr lang="en-US" dirty="0"/>
          </a:p>
        </p:txBody>
      </p:sp>
    </p:spTree>
    <p:extLst>
      <p:ext uri="{BB962C8B-B14F-4D97-AF65-F5344CB8AC3E}">
        <p14:creationId xmlns:p14="http://schemas.microsoft.com/office/powerpoint/2010/main" val="61922562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008" y="1670122"/>
            <a:ext cx="8650236" cy="2154436"/>
          </a:xfrm>
          <a:prstGeom prst="rect">
            <a:avLst/>
          </a:prstGeom>
          <a:noFill/>
        </p:spPr>
        <p:txBody>
          <a:bodyPr wrap="square" rtlCol="0">
            <a:spAutoFit/>
          </a:bodyPr>
          <a:lstStyle/>
          <a:p>
            <a:r>
              <a:rPr lang="en-AU" sz="2400" dirty="0" smtClean="0"/>
              <a:t>References to ‘stories’ and ‘narratives’ in academic research frequently come to us already positively charged  with notions of authenticity and  suggesting a means for marginalised social groups to find an academic voice.</a:t>
            </a:r>
          </a:p>
          <a:p>
            <a:pPr lvl="0"/>
            <a:endParaRPr lang="en-AU" sz="1400" dirty="0" smtClean="0"/>
          </a:p>
        </p:txBody>
      </p:sp>
      <p:sp>
        <p:nvSpPr>
          <p:cNvPr id="5" name="TextBox 4"/>
          <p:cNvSpPr txBox="1"/>
          <p:nvPr/>
        </p:nvSpPr>
        <p:spPr>
          <a:xfrm>
            <a:off x="280008" y="341691"/>
            <a:ext cx="8650236" cy="830997"/>
          </a:xfrm>
          <a:prstGeom prst="rect">
            <a:avLst/>
          </a:prstGeom>
          <a:noFill/>
          <a:ln>
            <a:solidFill>
              <a:srgbClr val="000000"/>
            </a:solidFill>
          </a:ln>
        </p:spPr>
        <p:txBody>
          <a:bodyPr wrap="square" rtlCol="0">
            <a:spAutoFit/>
          </a:bodyPr>
          <a:lstStyle/>
          <a:p>
            <a:r>
              <a:rPr lang="en-US" sz="2400" dirty="0" smtClean="0"/>
              <a:t>Some comments on the </a:t>
            </a:r>
            <a:r>
              <a:rPr lang="en-US" sz="2400" dirty="0" err="1" smtClean="0"/>
              <a:t>recontextualisation</a:t>
            </a:r>
            <a:r>
              <a:rPr lang="en-US" sz="2400" dirty="0" smtClean="0"/>
              <a:t> of events as stories in academic papers:</a:t>
            </a:r>
          </a:p>
        </p:txBody>
      </p:sp>
      <p:sp>
        <p:nvSpPr>
          <p:cNvPr id="6" name="TextBox 5"/>
          <p:cNvSpPr txBox="1"/>
          <p:nvPr/>
        </p:nvSpPr>
        <p:spPr>
          <a:xfrm>
            <a:off x="280008" y="4060436"/>
            <a:ext cx="8650236" cy="2215991"/>
          </a:xfrm>
          <a:prstGeom prst="rect">
            <a:avLst/>
          </a:prstGeom>
          <a:noFill/>
        </p:spPr>
        <p:txBody>
          <a:bodyPr wrap="square" rtlCol="0">
            <a:spAutoFit/>
          </a:bodyPr>
          <a:lstStyle/>
          <a:p>
            <a:endParaRPr lang="en-AU" sz="2400" dirty="0"/>
          </a:p>
          <a:p>
            <a:r>
              <a:rPr lang="en-US" sz="2400" dirty="0"/>
              <a:t>To what extent does the telling of stories </a:t>
            </a:r>
            <a:r>
              <a:rPr lang="en-AU" sz="2400" dirty="0"/>
              <a:t>open space to the ‘authentic’ ‘subjective’ voices of the everyday world, and ‘</a:t>
            </a:r>
            <a:r>
              <a:rPr lang="en-US" sz="2400" dirty="0"/>
              <a:t>provide a voice for those who cannot speak for themselves’?</a:t>
            </a:r>
            <a:endParaRPr lang="en-US" sz="2400" b="1" dirty="0"/>
          </a:p>
          <a:p>
            <a:endParaRPr lang="en-US" dirty="0"/>
          </a:p>
        </p:txBody>
      </p:sp>
    </p:spTree>
    <p:extLst>
      <p:ext uri="{BB962C8B-B14F-4D97-AF65-F5344CB8AC3E}">
        <p14:creationId xmlns:p14="http://schemas.microsoft.com/office/powerpoint/2010/main" val="188189892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6327" y="481094"/>
            <a:ext cx="8388815" cy="1200328"/>
          </a:xfrm>
          <a:prstGeom prst="rect">
            <a:avLst/>
          </a:prstGeom>
        </p:spPr>
        <p:txBody>
          <a:bodyPr wrap="square">
            <a:spAutoFit/>
          </a:bodyPr>
          <a:lstStyle/>
          <a:p>
            <a:r>
              <a:rPr lang="en-AU" sz="2400" dirty="0" smtClean="0"/>
              <a:t>In </a:t>
            </a:r>
            <a:r>
              <a:rPr lang="en-AU" sz="2400" dirty="0" err="1" smtClean="0"/>
              <a:t>recontextualising</a:t>
            </a:r>
            <a:r>
              <a:rPr lang="en-AU" sz="2400" dirty="0" smtClean="0"/>
              <a:t> </a:t>
            </a:r>
            <a:r>
              <a:rPr lang="en-AU" sz="2400" dirty="0"/>
              <a:t>events from </a:t>
            </a:r>
            <a:r>
              <a:rPr lang="en-AU" sz="2400" dirty="0" smtClean="0"/>
              <a:t>an observed </a:t>
            </a:r>
            <a:r>
              <a:rPr lang="en-AU" sz="2400" dirty="0"/>
              <a:t>world into the world of </a:t>
            </a:r>
            <a:r>
              <a:rPr lang="en-AU" sz="2400" dirty="0" smtClean="0"/>
              <a:t>written research, writers exploit the boundary stages of the genres. </a:t>
            </a:r>
          </a:p>
        </p:txBody>
      </p:sp>
      <p:sp>
        <p:nvSpPr>
          <p:cNvPr id="2" name="TextBox 1"/>
          <p:cNvSpPr txBox="1"/>
          <p:nvPr/>
        </p:nvSpPr>
        <p:spPr>
          <a:xfrm>
            <a:off x="346327" y="2066051"/>
            <a:ext cx="8388815" cy="1477327"/>
          </a:xfrm>
          <a:prstGeom prst="rect">
            <a:avLst/>
          </a:prstGeom>
          <a:noFill/>
        </p:spPr>
        <p:txBody>
          <a:bodyPr wrap="square" rtlCol="0">
            <a:spAutoFit/>
          </a:bodyPr>
          <a:lstStyle/>
          <a:p>
            <a:r>
              <a:rPr lang="en-AU" sz="2400" dirty="0"/>
              <a:t>It is at these points that the story is made to serve the academic context, and relationships in that context (not those of the world that inspired it).</a:t>
            </a:r>
          </a:p>
          <a:p>
            <a:endParaRPr lang="en-AU" dirty="0"/>
          </a:p>
        </p:txBody>
      </p:sp>
      <p:sp>
        <p:nvSpPr>
          <p:cNvPr id="4" name="TextBox 3"/>
          <p:cNvSpPr txBox="1"/>
          <p:nvPr/>
        </p:nvSpPr>
        <p:spPr>
          <a:xfrm>
            <a:off x="346327" y="3867999"/>
            <a:ext cx="8388815" cy="1107996"/>
          </a:xfrm>
          <a:prstGeom prst="rect">
            <a:avLst/>
          </a:prstGeom>
          <a:noFill/>
        </p:spPr>
        <p:txBody>
          <a:bodyPr wrap="square" rtlCol="0">
            <a:spAutoFit/>
          </a:bodyPr>
          <a:lstStyle/>
          <a:p>
            <a:r>
              <a:rPr lang="en-AU" sz="2400" dirty="0"/>
              <a:t>Further work is done beyond the boundaries of the story genre, in the surrounding discourse of the paper.</a:t>
            </a:r>
          </a:p>
          <a:p>
            <a:endParaRPr lang="en-US" dirty="0"/>
          </a:p>
        </p:txBody>
      </p:sp>
    </p:spTree>
    <p:extLst>
      <p:ext uri="{BB962C8B-B14F-4D97-AF65-F5344CB8AC3E}">
        <p14:creationId xmlns:p14="http://schemas.microsoft.com/office/powerpoint/2010/main" val="376993945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1010" y="673532"/>
            <a:ext cx="7907804" cy="4401205"/>
          </a:xfrm>
          <a:prstGeom prst="rect">
            <a:avLst/>
          </a:prstGeom>
        </p:spPr>
        <p:txBody>
          <a:bodyPr wrap="square">
            <a:spAutoFit/>
          </a:bodyPr>
          <a:lstStyle/>
          <a:p>
            <a:pPr lvl="0"/>
            <a:r>
              <a:rPr lang="en-AU" sz="2800" dirty="0"/>
              <a:t>There is a danger in representing the power of the discourse as residing in the </a:t>
            </a:r>
            <a:r>
              <a:rPr lang="en-AU" sz="2800" dirty="0" smtClean="0"/>
              <a:t>events </a:t>
            </a:r>
            <a:r>
              <a:rPr lang="en-AU" sz="2800" dirty="0"/>
              <a:t>and the </a:t>
            </a:r>
            <a:r>
              <a:rPr lang="en-AU" sz="2800" dirty="0" smtClean="0"/>
              <a:t>authentic voices </a:t>
            </a:r>
            <a:r>
              <a:rPr lang="en-AU" sz="2800" dirty="0"/>
              <a:t>of the </a:t>
            </a:r>
            <a:r>
              <a:rPr lang="en-AU" sz="2800" dirty="0" smtClean="0"/>
              <a:t>participants. </a:t>
            </a:r>
          </a:p>
          <a:p>
            <a:pPr lvl="0"/>
            <a:endParaRPr lang="en-AU" sz="2800" dirty="0"/>
          </a:p>
          <a:p>
            <a:pPr lvl="0"/>
            <a:r>
              <a:rPr lang="en-AU" sz="2800" dirty="0" smtClean="0"/>
              <a:t>The power </a:t>
            </a:r>
            <a:r>
              <a:rPr lang="en-AU" sz="2800" dirty="0"/>
              <a:t>resides in the </a:t>
            </a:r>
            <a:r>
              <a:rPr lang="en-AU" sz="2800" dirty="0" smtClean="0"/>
              <a:t>way the story is set up and the way it is responded to be the writer – the stages that are construed </a:t>
            </a:r>
            <a:r>
              <a:rPr lang="en-AU" sz="2800" dirty="0"/>
              <a:t>in the abstracted language of academic discourse.</a:t>
            </a:r>
          </a:p>
          <a:p>
            <a:endParaRPr lang="en-AU" sz="2800" dirty="0"/>
          </a:p>
        </p:txBody>
      </p:sp>
    </p:spTree>
    <p:extLst>
      <p:ext uri="{BB962C8B-B14F-4D97-AF65-F5344CB8AC3E}">
        <p14:creationId xmlns:p14="http://schemas.microsoft.com/office/powerpoint/2010/main" val="231587508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1010" y="481094"/>
            <a:ext cx="7907804" cy="4647426"/>
          </a:xfrm>
          <a:prstGeom prst="rect">
            <a:avLst/>
          </a:prstGeom>
        </p:spPr>
        <p:txBody>
          <a:bodyPr wrap="square">
            <a:spAutoFit/>
          </a:bodyPr>
          <a:lstStyle/>
          <a:p>
            <a:r>
              <a:rPr lang="en-AU" sz="2800" dirty="0" smtClean="0"/>
              <a:t>The ways in which stories are positioned and shaped will reflect and help to construct the legitimate practices of different disciplines.</a:t>
            </a:r>
          </a:p>
          <a:p>
            <a:endParaRPr lang="en-AU" sz="2800" dirty="0" smtClean="0"/>
          </a:p>
          <a:p>
            <a:r>
              <a:rPr lang="en-AU" sz="2800" dirty="0" smtClean="0"/>
              <a:t>Stories </a:t>
            </a:r>
            <a:r>
              <a:rPr lang="en-AU" sz="2800" dirty="0"/>
              <a:t>are written to serve the expectations of the disciplines in which they are written.</a:t>
            </a:r>
          </a:p>
          <a:p>
            <a:r>
              <a:rPr lang="en-AU" sz="2800" dirty="0"/>
              <a:t> </a:t>
            </a:r>
          </a:p>
          <a:p>
            <a:pPr lvl="0"/>
            <a:endParaRPr lang="en-AU" sz="1600" dirty="0"/>
          </a:p>
          <a:p>
            <a:endParaRPr lang="en-AU" sz="2800" dirty="0"/>
          </a:p>
          <a:p>
            <a:endParaRPr lang="en-AU" sz="2800" dirty="0"/>
          </a:p>
          <a:p>
            <a:endParaRPr lang="en-AU" sz="2800" dirty="0"/>
          </a:p>
        </p:txBody>
      </p:sp>
    </p:spTree>
    <p:extLst>
      <p:ext uri="{BB962C8B-B14F-4D97-AF65-F5344CB8AC3E}">
        <p14:creationId xmlns:p14="http://schemas.microsoft.com/office/powerpoint/2010/main" val="193270989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ory genre network.tiff"/>
          <p:cNvPicPr/>
          <p:nvPr/>
        </p:nvPicPr>
        <p:blipFill>
          <a:blip r:embed="rId4"/>
          <a:srcRect l="10310" t="13863"/>
          <a:stretch>
            <a:fillRect/>
          </a:stretch>
        </p:blipFill>
        <p:spPr bwMode="auto">
          <a:xfrm>
            <a:off x="618067" y="751820"/>
            <a:ext cx="7696200" cy="5257800"/>
          </a:xfrm>
          <a:prstGeom prst="rect">
            <a:avLst/>
          </a:prstGeom>
          <a:noFill/>
          <a:ln w="9525">
            <a:solidFill>
              <a:srgbClr val="4F81BD"/>
            </a:solidFill>
            <a:miter lim="800000"/>
            <a:headEnd/>
            <a:tailEnd/>
          </a:ln>
        </p:spPr>
      </p:pic>
      <p:sp>
        <p:nvSpPr>
          <p:cNvPr id="7" name="TextBox 6"/>
          <p:cNvSpPr txBox="1"/>
          <p:nvPr/>
        </p:nvSpPr>
        <p:spPr>
          <a:xfrm>
            <a:off x="5486400" y="6248400"/>
            <a:ext cx="3352800" cy="369332"/>
          </a:xfrm>
          <a:prstGeom prst="rect">
            <a:avLst/>
          </a:prstGeom>
          <a:noFill/>
        </p:spPr>
        <p:txBody>
          <a:bodyPr wrap="square" rtlCol="0">
            <a:spAutoFit/>
          </a:bodyPr>
          <a:lstStyle/>
          <a:p>
            <a:r>
              <a:rPr lang="en-AU" dirty="0"/>
              <a:t>(from Martin &amp; Rose 2008: 81)</a:t>
            </a:r>
            <a:r>
              <a:rPr lang="en-US" dirty="0"/>
              <a:t> </a:t>
            </a:r>
          </a:p>
        </p:txBody>
      </p:sp>
      <p:sp>
        <p:nvSpPr>
          <p:cNvPr id="8" name="TextBox 7"/>
          <p:cNvSpPr txBox="1"/>
          <p:nvPr/>
        </p:nvSpPr>
        <p:spPr>
          <a:xfrm>
            <a:off x="618067" y="220133"/>
            <a:ext cx="7620000" cy="523220"/>
          </a:xfrm>
          <a:prstGeom prst="rect">
            <a:avLst/>
          </a:prstGeom>
          <a:noFill/>
        </p:spPr>
        <p:txBody>
          <a:bodyPr wrap="square" rtlCol="0">
            <a:spAutoFit/>
          </a:bodyPr>
          <a:lstStyle/>
          <a:p>
            <a:r>
              <a:rPr lang="en-US" sz="2800" b="1" dirty="0" smtClean="0"/>
              <a:t>A network of time-structured story genres</a:t>
            </a:r>
            <a:endParaRPr lang="en-US" sz="2800" b="1"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8</a:t>
            </a:fld>
            <a:endParaRPr lang="en-US" dirty="0"/>
          </a:p>
        </p:txBody>
      </p:sp>
    </p:spTree>
    <p:custDataLst>
      <p:tags r:id="rId1"/>
    </p:custDataLst>
    <p:extLst>
      <p:ext uri="{BB962C8B-B14F-4D97-AF65-F5344CB8AC3E}">
        <p14:creationId xmlns:p14="http://schemas.microsoft.com/office/powerpoint/2010/main" val="1577864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332" y="1200259"/>
            <a:ext cx="8288867" cy="1843875"/>
          </a:xfrm>
          <a:prstGeom prst="rect">
            <a:avLst/>
          </a:prstGeom>
          <a:noFill/>
        </p:spPr>
        <p:txBody>
          <a:bodyPr wrap="square" rtlCol="0">
            <a:normAutofit/>
          </a:bodyPr>
          <a:lstStyle/>
          <a:p>
            <a:r>
              <a:rPr lang="en-US" sz="5000" dirty="0" smtClean="0"/>
              <a:t>Introducing theory from sociology</a:t>
            </a:r>
          </a:p>
          <a:p>
            <a:endParaRPr lang="en-US" sz="72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80</a:t>
            </a:fld>
            <a:endParaRPr lang="en-US" dirty="0"/>
          </a:p>
        </p:txBody>
      </p:sp>
      <p:sp>
        <p:nvSpPr>
          <p:cNvPr id="3" name="TextBox 2"/>
          <p:cNvSpPr txBox="1"/>
          <p:nvPr/>
        </p:nvSpPr>
        <p:spPr>
          <a:xfrm>
            <a:off x="550332" y="3496406"/>
            <a:ext cx="8288867" cy="1569660"/>
          </a:xfrm>
          <a:prstGeom prst="rect">
            <a:avLst/>
          </a:prstGeom>
          <a:noFill/>
        </p:spPr>
        <p:txBody>
          <a:bodyPr wrap="square" rtlCol="0">
            <a:spAutoFit/>
          </a:bodyPr>
          <a:lstStyle/>
          <a:p>
            <a:r>
              <a:rPr lang="en-US" sz="4800" dirty="0" smtClean="0"/>
              <a:t>Legitimation Code Theory</a:t>
            </a:r>
            <a:endParaRPr lang="en-US" sz="4800" dirty="0"/>
          </a:p>
          <a:p>
            <a:r>
              <a:rPr lang="en-US" sz="4800" dirty="0" smtClean="0"/>
              <a:t>Karl </a:t>
            </a:r>
            <a:r>
              <a:rPr lang="en-US" sz="4800" dirty="0" err="1" smtClean="0"/>
              <a:t>Maton</a:t>
            </a:r>
            <a:r>
              <a:rPr lang="en-US" sz="4800" dirty="0" smtClean="0"/>
              <a:t> (2014)</a:t>
            </a:r>
            <a:endParaRPr lang="en-US" sz="4800" dirty="0"/>
          </a:p>
        </p:txBody>
      </p:sp>
    </p:spTree>
    <p:extLst>
      <p:ext uri="{BB962C8B-B14F-4D97-AF65-F5344CB8AC3E}">
        <p14:creationId xmlns:p14="http://schemas.microsoft.com/office/powerpoint/2010/main" val="287886857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993959">
            <a:off x="23895" y="3583351"/>
            <a:ext cx="2207594" cy="488989"/>
          </a:xfrm>
          <a:prstGeom prst="rect">
            <a:avLst/>
          </a:prstGeom>
        </p:spPr>
      </p:pic>
      <p:sp>
        <p:nvSpPr>
          <p:cNvPr id="6" name="Rectangle 5"/>
          <p:cNvSpPr/>
          <p:nvPr/>
        </p:nvSpPr>
        <p:spPr>
          <a:xfrm>
            <a:off x="152400" y="460639"/>
            <a:ext cx="8467299" cy="1754327"/>
          </a:xfrm>
          <a:prstGeom prst="rect">
            <a:avLst/>
          </a:prstGeom>
        </p:spPr>
        <p:txBody>
          <a:bodyPr wrap="square">
            <a:spAutoFit/>
          </a:bodyPr>
          <a:lstStyle/>
          <a:p>
            <a:r>
              <a:rPr lang="en-AU" sz="2400" dirty="0" smtClean="0"/>
              <a:t>Exploring the </a:t>
            </a:r>
            <a:r>
              <a:rPr lang="en-US" sz="2400" dirty="0" smtClean="0"/>
              <a:t>structuring of knowledge in higher education </a:t>
            </a:r>
          </a:p>
          <a:p>
            <a:endParaRPr lang="en-US" sz="2000" dirty="0" smtClean="0"/>
          </a:p>
          <a:p>
            <a:endParaRPr lang="en-US" sz="2000" dirty="0" smtClean="0"/>
          </a:p>
          <a:p>
            <a:r>
              <a:rPr lang="en-US" sz="2000" dirty="0" smtClean="0"/>
              <a:t>Bernstein, B.B. 1996, 2000   &gt;&gt;&gt;&gt;&gt;&gt;&gt;        </a:t>
            </a:r>
            <a:r>
              <a:rPr lang="en-US" sz="2000" dirty="0" err="1" smtClean="0"/>
              <a:t>Maton</a:t>
            </a:r>
            <a:r>
              <a:rPr lang="en-US" sz="2000" dirty="0" smtClean="0"/>
              <a:t>, K.  2014</a:t>
            </a:r>
            <a:endParaRPr lang="en-US" sz="2000" dirty="0"/>
          </a:p>
        </p:txBody>
      </p:sp>
      <p:pic>
        <p:nvPicPr>
          <p:cNvPr id="9" name="Picture 8"/>
          <p:cNvPicPr>
            <a:picLocks noChangeAspect="1"/>
          </p:cNvPicPr>
          <p:nvPr/>
        </p:nvPicPr>
        <p:blipFill>
          <a:blip r:embed="rId4"/>
          <a:stretch>
            <a:fillRect/>
          </a:stretch>
        </p:blipFill>
        <p:spPr>
          <a:xfrm>
            <a:off x="6637783" y="2723482"/>
            <a:ext cx="1981916" cy="2191766"/>
          </a:xfrm>
          <a:prstGeom prst="rect">
            <a:avLst/>
          </a:prstGeom>
        </p:spPr>
      </p:pic>
      <p:pic>
        <p:nvPicPr>
          <p:cNvPr id="12" name="Picture 11"/>
          <p:cNvPicPr>
            <a:picLocks noChangeAspect="1"/>
          </p:cNvPicPr>
          <p:nvPr/>
        </p:nvPicPr>
        <p:blipFill>
          <a:blip r:embed="rId5"/>
          <a:stretch>
            <a:fillRect/>
          </a:stretch>
        </p:blipFill>
        <p:spPr>
          <a:xfrm>
            <a:off x="2429458" y="2691567"/>
            <a:ext cx="1888650" cy="2191766"/>
          </a:xfrm>
          <a:prstGeom prst="rect">
            <a:avLst/>
          </a:prstGeom>
        </p:spPr>
      </p:pic>
      <p:pic>
        <p:nvPicPr>
          <p:cNvPr id="13" name="Picture 12"/>
          <p:cNvPicPr>
            <a:picLocks noChangeAspect="1"/>
          </p:cNvPicPr>
          <p:nvPr/>
        </p:nvPicPr>
        <p:blipFill>
          <a:blip r:embed="rId3"/>
          <a:srcRect r="49863"/>
          <a:stretch>
            <a:fillRect/>
          </a:stretch>
        </p:blipFill>
        <p:spPr>
          <a:xfrm>
            <a:off x="4828323" y="4426259"/>
            <a:ext cx="1470986" cy="488989"/>
          </a:xfrm>
          <a:prstGeom prst="rect">
            <a:avLst/>
          </a:prstGeom>
        </p:spPr>
      </p:pic>
    </p:spTree>
    <p:extLst>
      <p:ext uri="{BB962C8B-B14F-4D97-AF65-F5344CB8AC3E}">
        <p14:creationId xmlns:p14="http://schemas.microsoft.com/office/powerpoint/2010/main" val="182209011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852666" y="847565"/>
            <a:ext cx="8001000" cy="2985433"/>
          </a:xfrm>
          <a:prstGeom prst="rect">
            <a:avLst/>
          </a:prstGeom>
          <a:noFill/>
          <a:ln w="9525">
            <a:solidFill>
              <a:schemeClr val="tx1"/>
            </a:solidFill>
            <a:miter lim="800000"/>
            <a:headEnd/>
            <a:tailEnd/>
          </a:ln>
        </p:spPr>
        <p:txBody>
          <a:bodyPr wrap="square">
            <a:prstTxWarp prst="textNoShape">
              <a:avLst/>
            </a:prstTxWarp>
            <a:spAutoFit/>
          </a:bodyPr>
          <a:lstStyle/>
          <a:p>
            <a:pPr>
              <a:lnSpc>
                <a:spcPct val="90000"/>
              </a:lnSpc>
              <a:spcBef>
                <a:spcPct val="20000"/>
              </a:spcBef>
            </a:pPr>
            <a:endParaRPr lang="en-AU" sz="2000" dirty="0" smtClean="0"/>
          </a:p>
          <a:p>
            <a:pPr>
              <a:lnSpc>
                <a:spcPct val="90000"/>
              </a:lnSpc>
              <a:spcBef>
                <a:spcPct val="20000"/>
              </a:spcBef>
            </a:pPr>
            <a:r>
              <a:rPr lang="en-AU" sz="2000" dirty="0" smtClean="0"/>
              <a:t>Bernstein's concepts of horizontal and vertical discourse</a:t>
            </a:r>
          </a:p>
          <a:p>
            <a:pPr>
              <a:lnSpc>
                <a:spcPct val="90000"/>
              </a:lnSpc>
              <a:spcBef>
                <a:spcPct val="20000"/>
              </a:spcBef>
            </a:pPr>
            <a:endParaRPr lang="en-AU" sz="2000" kern="0" dirty="0" smtClean="0"/>
          </a:p>
          <a:p>
            <a:pPr>
              <a:lnSpc>
                <a:spcPct val="90000"/>
              </a:lnSpc>
              <a:spcBef>
                <a:spcPct val="20000"/>
              </a:spcBef>
            </a:pPr>
            <a:r>
              <a:rPr lang="en-AU" sz="2000" i="1" kern="0" dirty="0" smtClean="0">
                <a:solidFill>
                  <a:srgbClr val="207E9C"/>
                </a:solidFill>
              </a:rPr>
              <a:t>Horizontal discourse</a:t>
            </a:r>
          </a:p>
          <a:p>
            <a:pPr>
              <a:lnSpc>
                <a:spcPct val="90000"/>
              </a:lnSpc>
              <a:spcBef>
                <a:spcPct val="20000"/>
              </a:spcBef>
            </a:pPr>
            <a:r>
              <a:rPr lang="en-AU" sz="2000" kern="0" dirty="0" smtClean="0"/>
              <a:t>everyday</a:t>
            </a:r>
            <a:r>
              <a:rPr lang="en-AU" sz="2000" kern="0" dirty="0"/>
              <a:t>, ‘common sense’ </a:t>
            </a:r>
            <a:r>
              <a:rPr lang="en-AU" sz="2000" kern="0" dirty="0" smtClean="0"/>
              <a:t>knowledge</a:t>
            </a:r>
          </a:p>
          <a:p>
            <a:pPr>
              <a:lnSpc>
                <a:spcPct val="90000"/>
              </a:lnSpc>
              <a:spcBef>
                <a:spcPct val="20000"/>
              </a:spcBef>
            </a:pPr>
            <a:endParaRPr lang="en-AU" sz="2000" kern="0" dirty="0" smtClean="0"/>
          </a:p>
          <a:p>
            <a:pPr>
              <a:lnSpc>
                <a:spcPct val="90000"/>
              </a:lnSpc>
              <a:spcBef>
                <a:spcPct val="20000"/>
              </a:spcBef>
            </a:pPr>
            <a:r>
              <a:rPr lang="en-AU" sz="2000" i="1" kern="0" dirty="0" smtClean="0">
                <a:solidFill>
                  <a:srgbClr val="207E9C"/>
                </a:solidFill>
              </a:rPr>
              <a:t>Vertical discourse</a:t>
            </a:r>
            <a:r>
              <a:rPr lang="en-AU" sz="2000" kern="0" dirty="0" smtClean="0">
                <a:solidFill>
                  <a:srgbClr val="207E9C"/>
                </a:solidFill>
              </a:rPr>
              <a:t>  </a:t>
            </a:r>
          </a:p>
          <a:p>
            <a:pPr>
              <a:lnSpc>
                <a:spcPct val="90000"/>
              </a:lnSpc>
              <a:spcBef>
                <a:spcPct val="20000"/>
              </a:spcBef>
            </a:pPr>
            <a:r>
              <a:rPr lang="en-AU" sz="2000" kern="0" dirty="0" smtClean="0"/>
              <a:t>specialised</a:t>
            </a:r>
            <a:r>
              <a:rPr lang="en-AU" sz="2000" kern="0" dirty="0"/>
              <a:t>, abstract</a:t>
            </a:r>
            <a:r>
              <a:rPr lang="en-AU" sz="2000" kern="0" dirty="0" smtClean="0"/>
              <a:t> ‘uncommon sense’ knowledge</a:t>
            </a:r>
            <a:endParaRPr lang="en-AU" sz="2000" dirty="0" smtClean="0"/>
          </a:p>
          <a:p>
            <a:endParaRPr lang="en-AU" sz="1600" dirty="0"/>
          </a:p>
        </p:txBody>
      </p:sp>
      <p:pic>
        <p:nvPicPr>
          <p:cNvPr id="5" name="Picture 4"/>
          <p:cNvPicPr>
            <a:picLocks noChangeAspect="1"/>
          </p:cNvPicPr>
          <p:nvPr/>
        </p:nvPicPr>
        <p:blipFill>
          <a:blip r:embed="rId3"/>
          <a:stretch>
            <a:fillRect/>
          </a:stretch>
        </p:blipFill>
        <p:spPr>
          <a:xfrm rot="993959">
            <a:off x="195789" y="5739662"/>
            <a:ext cx="2582739" cy="357036"/>
          </a:xfrm>
          <a:prstGeom prst="rect">
            <a:avLst/>
          </a:prstGeom>
        </p:spPr>
      </p:pic>
      <p:sp>
        <p:nvSpPr>
          <p:cNvPr id="6" name="Text Box 3"/>
          <p:cNvSpPr txBox="1">
            <a:spLocks noChangeArrowheads="1"/>
          </p:cNvSpPr>
          <p:nvPr/>
        </p:nvSpPr>
        <p:spPr bwMode="auto">
          <a:xfrm>
            <a:off x="152400" y="152400"/>
            <a:ext cx="8905536" cy="430887"/>
          </a:xfrm>
          <a:prstGeom prst="rect">
            <a:avLst/>
          </a:prstGeom>
          <a:noFill/>
          <a:ln w="9525">
            <a:noFill/>
            <a:miter lim="800000"/>
            <a:headEnd/>
            <a:tailEnd/>
          </a:ln>
        </p:spPr>
        <p:txBody>
          <a:bodyPr wrap="square">
            <a:prstTxWarp prst="textNoShape">
              <a:avLst/>
            </a:prstTxWarp>
            <a:spAutoFit/>
          </a:bodyPr>
          <a:lstStyle/>
          <a:p>
            <a:pPr eaLnBrk="1" hangingPunct="1">
              <a:lnSpc>
                <a:spcPct val="90000"/>
              </a:lnSpc>
              <a:spcBef>
                <a:spcPct val="20000"/>
              </a:spcBef>
            </a:pPr>
            <a:r>
              <a:rPr lang="en-AU" sz="2400" dirty="0" smtClean="0">
                <a:latin typeface="+mj-lt"/>
              </a:rPr>
              <a:t>the sociology of knowledge</a:t>
            </a:r>
            <a:endParaRPr lang="en-US" sz="2400" dirty="0">
              <a:latin typeface="+mj-lt"/>
            </a:endParaRPr>
          </a:p>
        </p:txBody>
      </p:sp>
    </p:spTree>
    <p:extLst>
      <p:ext uri="{BB962C8B-B14F-4D97-AF65-F5344CB8AC3E}">
        <p14:creationId xmlns:p14="http://schemas.microsoft.com/office/powerpoint/2010/main" val="258993845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0999" y="660400"/>
            <a:ext cx="8449241" cy="6531020"/>
          </a:xfrm>
          <a:prstGeom prst="rect">
            <a:avLst/>
          </a:prstGeom>
          <a:noFill/>
          <a:ln w="9525">
            <a:noFill/>
            <a:miter lim="800000"/>
            <a:headEnd/>
            <a:tailEnd/>
          </a:ln>
        </p:spPr>
        <p:txBody>
          <a:bodyPr wrap="square">
            <a:prstTxWarp prst="textNoShape">
              <a:avLst/>
            </a:prstTxWarp>
            <a:spAutoFit/>
          </a:bodyPr>
          <a:lstStyle/>
          <a:p>
            <a:pPr>
              <a:lnSpc>
                <a:spcPct val="90000"/>
              </a:lnSpc>
              <a:spcBef>
                <a:spcPct val="20000"/>
              </a:spcBef>
            </a:pPr>
            <a:r>
              <a:rPr lang="en-AU" sz="2000" i="1" kern="0" dirty="0" smtClean="0">
                <a:solidFill>
                  <a:srgbClr val="207E9C"/>
                </a:solidFill>
              </a:rPr>
              <a:t>Horizontal discourse</a:t>
            </a:r>
          </a:p>
          <a:p>
            <a:pPr>
              <a:lnSpc>
                <a:spcPct val="90000"/>
              </a:lnSpc>
              <a:spcBef>
                <a:spcPct val="20000"/>
              </a:spcBef>
            </a:pPr>
            <a:r>
              <a:rPr lang="en-AU" sz="2000" kern="0" dirty="0" smtClean="0"/>
              <a:t>everyday</a:t>
            </a:r>
            <a:r>
              <a:rPr lang="en-AU" sz="2000" kern="0" dirty="0"/>
              <a:t>, ‘common sense’ </a:t>
            </a:r>
            <a:r>
              <a:rPr lang="en-AU" sz="2000" kern="0" dirty="0" smtClean="0"/>
              <a:t>knowledge</a:t>
            </a:r>
          </a:p>
          <a:p>
            <a:pPr>
              <a:lnSpc>
                <a:spcPct val="90000"/>
              </a:lnSpc>
              <a:spcBef>
                <a:spcPct val="20000"/>
              </a:spcBef>
            </a:pPr>
            <a:r>
              <a:rPr lang="en-AU" sz="2000" dirty="0" smtClean="0"/>
              <a:t>… entails a set of strategies which are local, </a:t>
            </a:r>
            <a:r>
              <a:rPr lang="en-AU" sz="2000" dirty="0" err="1" smtClean="0"/>
              <a:t>segmentally</a:t>
            </a:r>
            <a:r>
              <a:rPr lang="en-AU" sz="2000" dirty="0" smtClean="0"/>
              <a:t> organised, context specific and dependent, for maximising encounters with persons and habitats....This form has a group of well-known features: it is likely to be oral, local, context dependent and specific, tacit, multi-layered and contradictory across but not within contexts. (Bernstein 2000: 157) </a:t>
            </a:r>
          </a:p>
          <a:p>
            <a:pPr>
              <a:lnSpc>
                <a:spcPct val="90000"/>
              </a:lnSpc>
              <a:spcBef>
                <a:spcPct val="20000"/>
              </a:spcBef>
            </a:pPr>
            <a:endParaRPr lang="en-AU" sz="2000" kern="0" dirty="0" smtClean="0"/>
          </a:p>
          <a:p>
            <a:pPr>
              <a:lnSpc>
                <a:spcPct val="90000"/>
              </a:lnSpc>
              <a:spcBef>
                <a:spcPct val="20000"/>
              </a:spcBef>
            </a:pPr>
            <a:r>
              <a:rPr lang="en-AU" sz="2000" i="1" kern="0" dirty="0" smtClean="0">
                <a:solidFill>
                  <a:srgbClr val="207E9C"/>
                </a:solidFill>
              </a:rPr>
              <a:t>Vertical discourse</a:t>
            </a:r>
            <a:r>
              <a:rPr lang="en-AU" sz="2000" kern="0" dirty="0" smtClean="0">
                <a:solidFill>
                  <a:srgbClr val="207E9C"/>
                </a:solidFill>
              </a:rPr>
              <a:t>  </a:t>
            </a:r>
          </a:p>
          <a:p>
            <a:pPr>
              <a:lnSpc>
                <a:spcPct val="90000"/>
              </a:lnSpc>
              <a:spcBef>
                <a:spcPct val="20000"/>
              </a:spcBef>
            </a:pPr>
            <a:r>
              <a:rPr lang="en-AU" sz="2000" kern="0" dirty="0" smtClean="0"/>
              <a:t>specialised</a:t>
            </a:r>
            <a:r>
              <a:rPr lang="en-AU" sz="2000" kern="0" dirty="0"/>
              <a:t>, abstract</a:t>
            </a:r>
            <a:r>
              <a:rPr lang="en-AU" sz="2000" kern="0" dirty="0" smtClean="0"/>
              <a:t> ‘uncommon sense’ knowledge</a:t>
            </a:r>
          </a:p>
          <a:p>
            <a:pPr>
              <a:lnSpc>
                <a:spcPct val="90000"/>
              </a:lnSpc>
              <a:spcBef>
                <a:spcPct val="20000"/>
              </a:spcBef>
            </a:pPr>
            <a:r>
              <a:rPr lang="en-AU" sz="2000" dirty="0" smtClean="0"/>
              <a:t>… takes the form of a coherent, explicit and systematically principled structure, hierarchically organised as in the sciences, or it takes the form of a series of specialised languages with specialised modes of interrogation and specialised criteria for the production and circulation of texts as in the social sciences and humanities. (Bernstein 2000: 157) </a:t>
            </a:r>
          </a:p>
          <a:p>
            <a:pPr>
              <a:lnSpc>
                <a:spcPct val="90000"/>
              </a:lnSpc>
              <a:spcBef>
                <a:spcPct val="20000"/>
              </a:spcBef>
            </a:pPr>
            <a:endParaRPr lang="en-AU" sz="2000" kern="0" dirty="0" smtClean="0"/>
          </a:p>
          <a:p>
            <a:pPr>
              <a:lnSpc>
                <a:spcPct val="90000"/>
              </a:lnSpc>
              <a:spcBef>
                <a:spcPct val="20000"/>
              </a:spcBef>
            </a:pPr>
            <a:endParaRPr lang="en-AU" sz="1600" dirty="0" smtClean="0"/>
          </a:p>
          <a:p>
            <a:pPr eaLnBrk="1" hangingPunct="1">
              <a:lnSpc>
                <a:spcPct val="90000"/>
              </a:lnSpc>
              <a:spcBef>
                <a:spcPct val="20000"/>
              </a:spcBef>
            </a:pPr>
            <a:endParaRPr lang="en-AU" sz="1600" dirty="0" smtClean="0"/>
          </a:p>
          <a:p>
            <a:pPr eaLnBrk="1" hangingPunct="1">
              <a:lnSpc>
                <a:spcPct val="90000"/>
              </a:lnSpc>
              <a:spcBef>
                <a:spcPct val="20000"/>
              </a:spcBef>
            </a:pPr>
            <a:endParaRPr lang="en-AU" sz="1600" dirty="0" smtClean="0"/>
          </a:p>
          <a:p>
            <a:pPr eaLnBrk="1" hangingPunct="1">
              <a:lnSpc>
                <a:spcPct val="90000"/>
              </a:lnSpc>
              <a:spcBef>
                <a:spcPct val="20000"/>
              </a:spcBef>
            </a:pPr>
            <a:endParaRPr lang="en-AU" sz="1600" dirty="0" smtClean="0"/>
          </a:p>
          <a:p>
            <a:endParaRPr lang="en-AU" sz="1600" dirty="0" smtClean="0"/>
          </a:p>
          <a:p>
            <a:endParaRPr lang="en-AU" sz="1600" dirty="0"/>
          </a:p>
        </p:txBody>
      </p:sp>
      <p:pic>
        <p:nvPicPr>
          <p:cNvPr id="5" name="Picture 4"/>
          <p:cNvPicPr>
            <a:picLocks noChangeAspect="1"/>
          </p:cNvPicPr>
          <p:nvPr/>
        </p:nvPicPr>
        <p:blipFill>
          <a:blip r:embed="rId3"/>
          <a:stretch>
            <a:fillRect/>
          </a:stretch>
        </p:blipFill>
        <p:spPr>
          <a:xfrm rot="539157">
            <a:off x="149697" y="6140179"/>
            <a:ext cx="2582739" cy="357036"/>
          </a:xfrm>
          <a:prstGeom prst="rect">
            <a:avLst/>
          </a:prstGeom>
        </p:spPr>
      </p:pic>
      <p:sp>
        <p:nvSpPr>
          <p:cNvPr id="6" name="Text Box 3"/>
          <p:cNvSpPr txBox="1">
            <a:spLocks noChangeArrowheads="1"/>
          </p:cNvSpPr>
          <p:nvPr/>
        </p:nvSpPr>
        <p:spPr bwMode="auto">
          <a:xfrm>
            <a:off x="152400" y="152400"/>
            <a:ext cx="8905536" cy="430887"/>
          </a:xfrm>
          <a:prstGeom prst="rect">
            <a:avLst/>
          </a:prstGeom>
          <a:noFill/>
          <a:ln w="9525">
            <a:solidFill>
              <a:schemeClr val="tx1"/>
            </a:solidFill>
            <a:miter lim="800000"/>
            <a:headEnd/>
            <a:tailEnd/>
          </a:ln>
        </p:spPr>
        <p:txBody>
          <a:bodyPr wrap="square">
            <a:prstTxWarp prst="textNoShape">
              <a:avLst/>
            </a:prstTxWarp>
            <a:spAutoFit/>
          </a:bodyPr>
          <a:lstStyle/>
          <a:p>
            <a:pPr>
              <a:lnSpc>
                <a:spcPct val="90000"/>
              </a:lnSpc>
              <a:spcBef>
                <a:spcPct val="20000"/>
              </a:spcBef>
            </a:pPr>
            <a:r>
              <a:rPr lang="en-AU" sz="2400" dirty="0" smtClean="0"/>
              <a:t>Bernstein's concepts of horizontal and vertical discourse</a:t>
            </a:r>
          </a:p>
        </p:txBody>
      </p:sp>
    </p:spTree>
    <p:extLst>
      <p:ext uri="{BB962C8B-B14F-4D97-AF65-F5344CB8AC3E}">
        <p14:creationId xmlns:p14="http://schemas.microsoft.com/office/powerpoint/2010/main" val="3955290975"/>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52400" y="1428739"/>
            <a:ext cx="8676937" cy="4124206"/>
          </a:xfrm>
          <a:prstGeom prst="rect">
            <a:avLst/>
          </a:prstGeom>
          <a:noFill/>
          <a:ln w="9525">
            <a:noFill/>
            <a:miter lim="800000"/>
            <a:headEnd/>
            <a:tailEnd/>
          </a:ln>
        </p:spPr>
        <p:txBody>
          <a:bodyPr wrap="square">
            <a:prstTxWarp prst="textNoShape">
              <a:avLst/>
            </a:prstTxWarp>
            <a:spAutoFit/>
          </a:bodyPr>
          <a:lstStyle/>
          <a:p>
            <a:pPr>
              <a:lnSpc>
                <a:spcPct val="90000"/>
              </a:lnSpc>
              <a:spcBef>
                <a:spcPct val="20000"/>
              </a:spcBef>
            </a:pPr>
            <a:r>
              <a:rPr lang="en-AU" sz="2000" dirty="0" smtClean="0">
                <a:solidFill>
                  <a:srgbClr val="2387A7"/>
                </a:solidFill>
              </a:rPr>
              <a:t>Horizontal knowledge structure</a:t>
            </a:r>
            <a:endParaRPr lang="en-AU" sz="2000" kern="0" dirty="0" smtClean="0"/>
          </a:p>
          <a:p>
            <a:r>
              <a:rPr lang="en-AU" sz="2000" dirty="0" smtClean="0"/>
              <a:t>... A horizontal knowledge structure is defined as "a series of specialised languages with specialised modes of interrogation and criteria for the construction and circulation of texts" (Bernstein 1999: 162)</a:t>
            </a:r>
          </a:p>
          <a:p>
            <a:pPr>
              <a:lnSpc>
                <a:spcPct val="90000"/>
              </a:lnSpc>
              <a:spcBef>
                <a:spcPct val="20000"/>
              </a:spcBef>
            </a:pPr>
            <a:endParaRPr lang="en-AU" sz="2000" dirty="0" smtClean="0"/>
          </a:p>
          <a:p>
            <a:pPr>
              <a:lnSpc>
                <a:spcPct val="90000"/>
              </a:lnSpc>
              <a:spcBef>
                <a:spcPct val="20000"/>
              </a:spcBef>
            </a:pPr>
            <a:r>
              <a:rPr lang="en-AU" sz="2000" dirty="0" smtClean="0">
                <a:solidFill>
                  <a:srgbClr val="2387A7"/>
                </a:solidFill>
              </a:rPr>
              <a:t>Hierarchical knowledge structure</a:t>
            </a:r>
            <a:endParaRPr lang="en-AU" sz="2000" i="1" kern="0" dirty="0" smtClean="0">
              <a:solidFill>
                <a:srgbClr val="207E9C"/>
              </a:solidFill>
            </a:endParaRPr>
          </a:p>
          <a:p>
            <a:r>
              <a:rPr lang="en-AU" sz="2000" dirty="0" smtClean="0"/>
              <a:t>...A hierarchical knowledge structure is "a coherent, explicit and systematically principled structure, hierarchically organised’ which ‘attempts to create very general propositions and theories, which integrate knowledge at lower levels, and in this way shows underlying uniformities across an expanding range of apparently different phenomena" (Bernstein 1999: 161-162) </a:t>
            </a:r>
          </a:p>
        </p:txBody>
      </p:sp>
      <p:pic>
        <p:nvPicPr>
          <p:cNvPr id="5" name="Picture 4"/>
          <p:cNvPicPr>
            <a:picLocks noChangeAspect="1"/>
          </p:cNvPicPr>
          <p:nvPr/>
        </p:nvPicPr>
        <p:blipFill>
          <a:blip r:embed="rId3"/>
          <a:stretch>
            <a:fillRect/>
          </a:stretch>
        </p:blipFill>
        <p:spPr>
          <a:xfrm rot="347136">
            <a:off x="149695" y="6140180"/>
            <a:ext cx="2582739" cy="357036"/>
          </a:xfrm>
          <a:prstGeom prst="rect">
            <a:avLst/>
          </a:prstGeom>
        </p:spPr>
      </p:pic>
      <p:sp>
        <p:nvSpPr>
          <p:cNvPr id="6" name="Text Box 3"/>
          <p:cNvSpPr txBox="1">
            <a:spLocks noChangeArrowheads="1"/>
          </p:cNvSpPr>
          <p:nvPr/>
        </p:nvSpPr>
        <p:spPr bwMode="auto">
          <a:xfrm>
            <a:off x="152400" y="152400"/>
            <a:ext cx="8905536" cy="763286"/>
          </a:xfrm>
          <a:prstGeom prst="rect">
            <a:avLst/>
          </a:prstGeom>
          <a:noFill/>
          <a:ln w="9525">
            <a:solidFill>
              <a:schemeClr val="tx1"/>
            </a:solidFill>
            <a:miter lim="800000"/>
            <a:headEnd/>
            <a:tailEnd/>
          </a:ln>
        </p:spPr>
        <p:txBody>
          <a:bodyPr wrap="square">
            <a:prstTxWarp prst="textNoShape">
              <a:avLst/>
            </a:prstTxWarp>
            <a:spAutoFit/>
          </a:bodyPr>
          <a:lstStyle/>
          <a:p>
            <a:pPr>
              <a:lnSpc>
                <a:spcPct val="90000"/>
              </a:lnSpc>
              <a:spcBef>
                <a:spcPct val="20000"/>
              </a:spcBef>
            </a:pPr>
            <a:r>
              <a:rPr lang="en-AU" sz="2400" dirty="0" smtClean="0"/>
              <a:t>Within vertical discourse, </a:t>
            </a:r>
            <a:r>
              <a:rPr lang="en-AU" sz="2400" dirty="0"/>
              <a:t> </a:t>
            </a:r>
            <a:r>
              <a:rPr lang="en-AU" sz="2400" dirty="0" smtClean="0"/>
              <a:t>Bernstein differentiates horizontal and hierarchical knowledge structures</a:t>
            </a:r>
          </a:p>
        </p:txBody>
      </p:sp>
    </p:spTree>
    <p:extLst>
      <p:ext uri="{BB962C8B-B14F-4D97-AF65-F5344CB8AC3E}">
        <p14:creationId xmlns:p14="http://schemas.microsoft.com/office/powerpoint/2010/main" val="146601889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23333" y="660400"/>
            <a:ext cx="8634603" cy="5970865"/>
          </a:xfrm>
          <a:prstGeom prst="rect">
            <a:avLst/>
          </a:prstGeom>
          <a:noFill/>
          <a:ln w="9525">
            <a:noFill/>
            <a:miter lim="800000"/>
            <a:headEnd/>
            <a:tailEnd/>
          </a:ln>
        </p:spPr>
        <p:txBody>
          <a:bodyPr wrap="square">
            <a:prstTxWarp prst="textNoShape">
              <a:avLst/>
            </a:prstTxWarp>
            <a:spAutoFit/>
          </a:bodyPr>
          <a:lstStyle/>
          <a:p>
            <a:pPr eaLnBrk="1" hangingPunct="1">
              <a:lnSpc>
                <a:spcPct val="90000"/>
              </a:lnSpc>
              <a:spcBef>
                <a:spcPct val="20000"/>
              </a:spcBef>
            </a:pPr>
            <a:r>
              <a:rPr lang="en-AU" sz="2000" b="1" u="sng" dirty="0" smtClean="0">
                <a:solidFill>
                  <a:srgbClr val="207E9C"/>
                </a:solidFill>
              </a:rPr>
              <a:t>Horizontal </a:t>
            </a:r>
            <a:r>
              <a:rPr lang="en-AU" sz="2000" b="1" u="sng" dirty="0">
                <a:solidFill>
                  <a:srgbClr val="207E9C"/>
                </a:solidFill>
              </a:rPr>
              <a:t>Knowledge Structures: </a:t>
            </a:r>
          </a:p>
          <a:p>
            <a:pPr eaLnBrk="1" hangingPunct="1">
              <a:lnSpc>
                <a:spcPct val="90000"/>
              </a:lnSpc>
              <a:spcBef>
                <a:spcPct val="20000"/>
              </a:spcBef>
            </a:pPr>
            <a:r>
              <a:rPr lang="en-AU" sz="2000" dirty="0"/>
              <a:t>as specialised languages with specialised modes of interrogation and criteria for the construction and circulation of texts (Bernstein 2000: 161)</a:t>
            </a:r>
          </a:p>
          <a:p>
            <a:pPr eaLnBrk="1" hangingPunct="1">
              <a:lnSpc>
                <a:spcPct val="90000"/>
              </a:lnSpc>
              <a:spcBef>
                <a:spcPct val="20000"/>
              </a:spcBef>
            </a:pPr>
            <a:endParaRPr lang="en-AU" sz="2000" dirty="0"/>
          </a:p>
          <a:p>
            <a:pPr eaLnBrk="1" hangingPunct="1">
              <a:lnSpc>
                <a:spcPct val="90000"/>
              </a:lnSpc>
              <a:spcBef>
                <a:spcPct val="20000"/>
              </a:spcBef>
            </a:pPr>
            <a:r>
              <a:rPr lang="en-AU" sz="2000" dirty="0" smtClean="0"/>
              <a:t>Knowledge </a:t>
            </a:r>
            <a:r>
              <a:rPr lang="en-AU" sz="2000" dirty="0"/>
              <a:t>develops over time by adding on another segmented approach or topic area - </a:t>
            </a:r>
            <a:r>
              <a:rPr lang="en-AU" sz="2000" b="1" i="1" dirty="0">
                <a:solidFill>
                  <a:srgbClr val="2387A7"/>
                </a:solidFill>
              </a:rPr>
              <a:t>accumulation</a:t>
            </a:r>
            <a:r>
              <a:rPr lang="en-AU" sz="2000" b="1" dirty="0">
                <a:solidFill>
                  <a:srgbClr val="2387A7"/>
                </a:solidFill>
              </a:rPr>
              <a:t> </a:t>
            </a:r>
            <a:r>
              <a:rPr lang="en-AU" sz="2000" dirty="0">
                <a:solidFill>
                  <a:srgbClr val="2387A7"/>
                </a:solidFill>
              </a:rPr>
              <a:t>and </a:t>
            </a:r>
            <a:r>
              <a:rPr lang="en-AU" sz="2000" b="1" i="1" dirty="0">
                <a:solidFill>
                  <a:srgbClr val="2387A7"/>
                </a:solidFill>
              </a:rPr>
              <a:t>segmentation</a:t>
            </a:r>
            <a:r>
              <a:rPr lang="en-AU" sz="2000" dirty="0">
                <a:solidFill>
                  <a:srgbClr val="2387A7"/>
                </a:solidFill>
              </a:rPr>
              <a:t> </a:t>
            </a:r>
            <a:r>
              <a:rPr lang="en-AU" sz="2000" dirty="0"/>
              <a:t>(</a:t>
            </a:r>
            <a:r>
              <a:rPr lang="en-AU" sz="2000" dirty="0" err="1"/>
              <a:t>Maton</a:t>
            </a:r>
            <a:r>
              <a:rPr lang="en-AU" sz="2000" dirty="0"/>
              <a:t> 2008: 5)</a:t>
            </a:r>
          </a:p>
          <a:p>
            <a:pPr eaLnBrk="1" hangingPunct="1">
              <a:lnSpc>
                <a:spcPct val="90000"/>
              </a:lnSpc>
              <a:spcBef>
                <a:spcPct val="20000"/>
              </a:spcBef>
            </a:pPr>
            <a:endParaRPr lang="en-AU" sz="2000" dirty="0"/>
          </a:p>
          <a:p>
            <a:pPr eaLnBrk="1" hangingPunct="1">
              <a:lnSpc>
                <a:spcPct val="90000"/>
              </a:lnSpc>
              <a:spcBef>
                <a:spcPct val="20000"/>
              </a:spcBef>
            </a:pPr>
            <a:r>
              <a:rPr lang="en-AU" sz="2000" b="1" u="sng" dirty="0">
                <a:solidFill>
                  <a:srgbClr val="207E9C"/>
                </a:solidFill>
              </a:rPr>
              <a:t>Hierarchical Knowledge Structures: </a:t>
            </a:r>
          </a:p>
          <a:p>
            <a:pPr eaLnBrk="1" hangingPunct="1">
              <a:lnSpc>
                <a:spcPct val="90000"/>
              </a:lnSpc>
              <a:spcBef>
                <a:spcPct val="20000"/>
              </a:spcBef>
            </a:pPr>
            <a:r>
              <a:rPr lang="en-AU" sz="2000" dirty="0"/>
              <a:t>as motivated towards greater and greater integrating  propositions, operating at more and more abstract levels (Bernstein 2000: 161)</a:t>
            </a:r>
          </a:p>
          <a:p>
            <a:pPr eaLnBrk="1" hangingPunct="1">
              <a:lnSpc>
                <a:spcPct val="90000"/>
              </a:lnSpc>
              <a:spcBef>
                <a:spcPct val="20000"/>
              </a:spcBef>
            </a:pPr>
            <a:endParaRPr lang="en-AU" sz="2000" dirty="0"/>
          </a:p>
          <a:p>
            <a:endParaRPr lang="en-AU" sz="2000" dirty="0"/>
          </a:p>
          <a:p>
            <a:endParaRPr lang="en-AU" sz="2000" dirty="0"/>
          </a:p>
          <a:p>
            <a:endParaRPr lang="en-AU" sz="2000" dirty="0"/>
          </a:p>
          <a:p>
            <a:r>
              <a:rPr lang="en-AU" sz="2000" dirty="0"/>
              <a:t>Knowledge develops over time by new knowledge integrating and subsuming previous knowledge - </a:t>
            </a:r>
            <a:r>
              <a:rPr lang="en-AU" sz="2000" b="1" i="1" dirty="0">
                <a:solidFill>
                  <a:srgbClr val="2387A7"/>
                </a:solidFill>
              </a:rPr>
              <a:t>integration</a:t>
            </a:r>
            <a:r>
              <a:rPr lang="en-AU" sz="2000" b="1" dirty="0">
                <a:solidFill>
                  <a:srgbClr val="2387A7"/>
                </a:solidFill>
              </a:rPr>
              <a:t> and </a:t>
            </a:r>
            <a:r>
              <a:rPr lang="en-AU" sz="2000" b="1" i="1" dirty="0">
                <a:solidFill>
                  <a:srgbClr val="2387A7"/>
                </a:solidFill>
              </a:rPr>
              <a:t>subsumption</a:t>
            </a:r>
            <a:r>
              <a:rPr lang="en-AU" sz="2000" b="1" dirty="0">
                <a:solidFill>
                  <a:srgbClr val="2387A7"/>
                </a:solidFill>
              </a:rPr>
              <a:t> </a:t>
            </a:r>
            <a:r>
              <a:rPr lang="en-AU" sz="2000" dirty="0"/>
              <a:t>(</a:t>
            </a:r>
            <a:r>
              <a:rPr lang="en-AU" sz="2000" dirty="0" err="1"/>
              <a:t>Maton</a:t>
            </a:r>
            <a:r>
              <a:rPr lang="en-AU" sz="2000" dirty="0"/>
              <a:t> 2008: 5)</a:t>
            </a:r>
          </a:p>
        </p:txBody>
      </p:sp>
      <p:sp>
        <p:nvSpPr>
          <p:cNvPr id="22532" name="AutoShape 4"/>
          <p:cNvSpPr>
            <a:spLocks noChangeArrowheads="1"/>
          </p:cNvSpPr>
          <p:nvPr/>
        </p:nvSpPr>
        <p:spPr bwMode="auto">
          <a:xfrm>
            <a:off x="3003628" y="4486123"/>
            <a:ext cx="1524000" cy="1066800"/>
          </a:xfrm>
          <a:prstGeom prst="triangle">
            <a:avLst>
              <a:gd name="adj" fmla="val 50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nvGrpSpPr>
          <p:cNvPr id="2" name="Group 12"/>
          <p:cNvGrpSpPr/>
          <p:nvPr/>
        </p:nvGrpSpPr>
        <p:grpSpPr>
          <a:xfrm>
            <a:off x="2328150" y="1756163"/>
            <a:ext cx="2286000" cy="320675"/>
            <a:chOff x="609600" y="2362200"/>
            <a:chExt cx="2286000" cy="320675"/>
          </a:xfrm>
        </p:grpSpPr>
        <p:sp>
          <p:nvSpPr>
            <p:cNvPr id="22533" name="Rectangle 5"/>
            <p:cNvSpPr>
              <a:spLocks noChangeArrowheads="1"/>
            </p:cNvSpPr>
            <p:nvPr/>
          </p:nvSpPr>
          <p:spPr bwMode="auto">
            <a:xfrm>
              <a:off x="609600" y="2362200"/>
              <a:ext cx="469900"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2534" name="Rectangle 6"/>
            <p:cNvSpPr>
              <a:spLocks noChangeArrowheads="1"/>
            </p:cNvSpPr>
            <p:nvPr/>
          </p:nvSpPr>
          <p:spPr bwMode="auto">
            <a:xfrm>
              <a:off x="1214438" y="2362200"/>
              <a:ext cx="471487"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2535" name="Rectangle 7"/>
            <p:cNvSpPr>
              <a:spLocks noChangeArrowheads="1"/>
            </p:cNvSpPr>
            <p:nvPr/>
          </p:nvSpPr>
          <p:spPr bwMode="auto">
            <a:xfrm>
              <a:off x="1819275" y="2362200"/>
              <a:ext cx="471488"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2536" name="Rectangle 8"/>
            <p:cNvSpPr>
              <a:spLocks noChangeArrowheads="1"/>
            </p:cNvSpPr>
            <p:nvPr/>
          </p:nvSpPr>
          <p:spPr bwMode="auto">
            <a:xfrm>
              <a:off x="2425700" y="2362200"/>
              <a:ext cx="469900"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2537" name="Text Box 9"/>
            <p:cNvSpPr txBox="1">
              <a:spLocks noChangeArrowheads="1"/>
            </p:cNvSpPr>
            <p:nvPr/>
          </p:nvSpPr>
          <p:spPr bwMode="auto">
            <a:xfrm>
              <a:off x="685800" y="2438400"/>
              <a:ext cx="381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t>L</a:t>
              </a:r>
              <a:r>
                <a:rPr lang="en-US" sz="1000" baseline="30000"/>
                <a:t>1</a:t>
              </a:r>
              <a:endParaRPr lang="en-US" sz="1000"/>
            </a:p>
          </p:txBody>
        </p:sp>
        <p:sp>
          <p:nvSpPr>
            <p:cNvPr id="22538" name="Text Box 10"/>
            <p:cNvSpPr txBox="1">
              <a:spLocks noChangeArrowheads="1"/>
            </p:cNvSpPr>
            <p:nvPr/>
          </p:nvSpPr>
          <p:spPr bwMode="auto">
            <a:xfrm>
              <a:off x="1219200" y="2438400"/>
              <a:ext cx="381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t>L</a:t>
              </a:r>
              <a:r>
                <a:rPr lang="en-US" sz="1000" baseline="30000"/>
                <a:t>2</a:t>
              </a:r>
              <a:endParaRPr lang="en-US" sz="1000"/>
            </a:p>
          </p:txBody>
        </p:sp>
        <p:sp>
          <p:nvSpPr>
            <p:cNvPr id="22539" name="Text Box 11"/>
            <p:cNvSpPr txBox="1">
              <a:spLocks noChangeArrowheads="1"/>
            </p:cNvSpPr>
            <p:nvPr/>
          </p:nvSpPr>
          <p:spPr bwMode="auto">
            <a:xfrm>
              <a:off x="1828800" y="2438400"/>
              <a:ext cx="381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dirty="0"/>
                <a:t>L</a:t>
              </a:r>
              <a:r>
                <a:rPr lang="en-US" sz="1000" baseline="30000" dirty="0"/>
                <a:t>3</a:t>
              </a:r>
              <a:endParaRPr lang="en-US" sz="1000" dirty="0"/>
            </a:p>
          </p:txBody>
        </p:sp>
        <p:sp>
          <p:nvSpPr>
            <p:cNvPr id="22540" name="Text Box 12"/>
            <p:cNvSpPr txBox="1">
              <a:spLocks noChangeArrowheads="1"/>
            </p:cNvSpPr>
            <p:nvPr/>
          </p:nvSpPr>
          <p:spPr bwMode="auto">
            <a:xfrm>
              <a:off x="2438400" y="2438400"/>
              <a:ext cx="381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t>L</a:t>
              </a:r>
              <a:r>
                <a:rPr lang="en-US" sz="1000" baseline="30000"/>
                <a:t>..n</a:t>
              </a:r>
              <a:endParaRPr lang="en-US" sz="1000"/>
            </a:p>
          </p:txBody>
        </p:sp>
      </p:grpSp>
      <p:sp>
        <p:nvSpPr>
          <p:cNvPr id="16" name="Text Box 3"/>
          <p:cNvSpPr txBox="1">
            <a:spLocks noChangeArrowheads="1"/>
          </p:cNvSpPr>
          <p:nvPr/>
        </p:nvSpPr>
        <p:spPr bwMode="auto">
          <a:xfrm>
            <a:off x="152400" y="152400"/>
            <a:ext cx="8905536" cy="430887"/>
          </a:xfrm>
          <a:prstGeom prst="rect">
            <a:avLst/>
          </a:prstGeom>
          <a:noFill/>
          <a:ln w="9525">
            <a:solidFill>
              <a:schemeClr val="tx1"/>
            </a:solidFill>
            <a:miter lim="800000"/>
            <a:headEnd/>
            <a:tailEnd/>
          </a:ln>
        </p:spPr>
        <p:txBody>
          <a:bodyPr wrap="square">
            <a:prstTxWarp prst="textNoShape">
              <a:avLst/>
            </a:prstTxWarp>
            <a:spAutoFit/>
          </a:bodyPr>
          <a:lstStyle/>
          <a:p>
            <a:pPr eaLnBrk="1" hangingPunct="1">
              <a:lnSpc>
                <a:spcPct val="90000"/>
              </a:lnSpc>
              <a:spcBef>
                <a:spcPct val="20000"/>
              </a:spcBef>
            </a:pPr>
            <a:r>
              <a:rPr lang="en-AU" sz="2400" dirty="0" smtClean="0">
                <a:latin typeface="+mj-lt"/>
              </a:rPr>
              <a:t>Bernstein:</a:t>
            </a:r>
            <a:endParaRPr lang="en-US" sz="2400" dirty="0">
              <a:latin typeface="+mj-lt"/>
            </a:endParaRPr>
          </a:p>
        </p:txBody>
      </p:sp>
    </p:spTree>
    <p:extLst>
      <p:ext uri="{BB962C8B-B14F-4D97-AF65-F5344CB8AC3E}">
        <p14:creationId xmlns:p14="http://schemas.microsoft.com/office/powerpoint/2010/main" val="382328000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p:cNvGraphicFramePr>
            <a:graphicFrameLocks noChangeAspect="1"/>
          </p:cNvGraphicFramePr>
          <p:nvPr>
            <p:extLst>
              <p:ext uri="{D42A27DB-BD31-4B8C-83A1-F6EECF244321}">
                <p14:modId xmlns:p14="http://schemas.microsoft.com/office/powerpoint/2010/main" val="1898896259"/>
              </p:ext>
            </p:extLst>
          </p:nvPr>
        </p:nvGraphicFramePr>
        <p:xfrm>
          <a:off x="2775825" y="1080306"/>
          <a:ext cx="6282111" cy="5454727"/>
        </p:xfrm>
        <a:graphic>
          <a:graphicData uri="http://schemas.openxmlformats.org/presentationml/2006/ole">
            <mc:AlternateContent xmlns:mc="http://schemas.openxmlformats.org/markup-compatibility/2006">
              <mc:Choice xmlns:v="urn:schemas-microsoft-com:vml" Requires="v">
                <p:oleObj spid="_x0000_s1044" name="Picture" r:id="rId4" imgW="3467100" imgH="3009900" progId="Word.Picture.8">
                  <p:embed/>
                </p:oleObj>
              </mc:Choice>
              <mc:Fallback>
                <p:oleObj name="Picture" r:id="rId4" imgW="3467100" imgH="3009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5825" y="1080306"/>
                        <a:ext cx="6282111" cy="5454727"/>
                      </a:xfrm>
                      <a:prstGeom prst="rect">
                        <a:avLst/>
                      </a:prstGeom>
                      <a:noFill/>
                      <a:ln>
                        <a:noFill/>
                      </a:ln>
                    </p:spPr>
                  </p:pic>
                </p:oleObj>
              </mc:Fallback>
            </mc:AlternateContent>
          </a:graphicData>
        </a:graphic>
      </p:graphicFrame>
      <p:pic>
        <p:nvPicPr>
          <p:cNvPr id="11" name="Picture 10"/>
          <p:cNvPicPr>
            <a:picLocks noChangeAspect="1"/>
          </p:cNvPicPr>
          <p:nvPr/>
        </p:nvPicPr>
        <p:blipFill>
          <a:blip r:embed="rId6"/>
          <a:stretch>
            <a:fillRect/>
          </a:stretch>
        </p:blipFill>
        <p:spPr>
          <a:xfrm rot="993959">
            <a:off x="195789" y="5739662"/>
            <a:ext cx="2582739" cy="357036"/>
          </a:xfrm>
          <a:prstGeom prst="rect">
            <a:avLst/>
          </a:prstGeom>
        </p:spPr>
      </p:pic>
      <p:sp>
        <p:nvSpPr>
          <p:cNvPr id="12" name="Text Box 25"/>
          <p:cNvSpPr txBox="1">
            <a:spLocks noChangeArrowheads="1"/>
          </p:cNvSpPr>
          <p:nvPr/>
        </p:nvSpPr>
        <p:spPr bwMode="auto">
          <a:xfrm>
            <a:off x="198492" y="1588873"/>
            <a:ext cx="3771440"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en-AU" sz="2400" dirty="0" smtClean="0"/>
              <a:t>Legitimation </a:t>
            </a:r>
            <a:r>
              <a:rPr lang="en-AU" sz="2400" dirty="0"/>
              <a:t>codes of </a:t>
            </a:r>
            <a:r>
              <a:rPr lang="en-AU" sz="2400" dirty="0" smtClean="0"/>
              <a:t>specialisation</a:t>
            </a:r>
            <a:endParaRPr lang="en-US" sz="2400" dirty="0"/>
          </a:p>
        </p:txBody>
      </p:sp>
      <p:sp>
        <p:nvSpPr>
          <p:cNvPr id="7" name="Text Box 3"/>
          <p:cNvSpPr txBox="1">
            <a:spLocks noChangeArrowheads="1"/>
          </p:cNvSpPr>
          <p:nvPr/>
        </p:nvSpPr>
        <p:spPr bwMode="auto">
          <a:xfrm>
            <a:off x="152400" y="152400"/>
            <a:ext cx="8905536" cy="837152"/>
          </a:xfrm>
          <a:prstGeom prst="rect">
            <a:avLst/>
          </a:prstGeom>
          <a:noFill/>
          <a:ln w="9525">
            <a:solidFill>
              <a:schemeClr val="tx1"/>
            </a:solidFill>
            <a:miter lim="800000"/>
            <a:headEnd/>
            <a:tailEnd/>
          </a:ln>
        </p:spPr>
        <p:txBody>
          <a:bodyPr wrap="square">
            <a:prstTxWarp prst="textNoShape">
              <a:avLst/>
            </a:prstTxWarp>
            <a:spAutoFit/>
          </a:bodyPr>
          <a:lstStyle/>
          <a:p>
            <a:pPr>
              <a:lnSpc>
                <a:spcPct val="90000"/>
              </a:lnSpc>
              <a:spcBef>
                <a:spcPct val="20000"/>
              </a:spcBef>
            </a:pPr>
            <a:r>
              <a:rPr lang="en-AU" sz="2400" dirty="0" smtClean="0"/>
              <a:t>Legitimation Code Theory (LCT)    Karl </a:t>
            </a:r>
            <a:r>
              <a:rPr lang="en-AU" sz="2400" dirty="0" err="1" smtClean="0"/>
              <a:t>Maton</a:t>
            </a:r>
            <a:r>
              <a:rPr lang="en-AU" sz="2400" dirty="0" smtClean="0"/>
              <a:t> (2014)</a:t>
            </a:r>
            <a:endParaRPr lang="en-AU" sz="2400" dirty="0"/>
          </a:p>
          <a:p>
            <a:pPr>
              <a:lnSpc>
                <a:spcPct val="90000"/>
              </a:lnSpc>
              <a:spcBef>
                <a:spcPct val="20000"/>
              </a:spcBef>
            </a:pPr>
            <a:r>
              <a:rPr lang="en-AU" sz="2400" dirty="0" smtClean="0"/>
              <a:t>Knowledge structures and knower structures</a:t>
            </a:r>
          </a:p>
        </p:txBody>
      </p:sp>
    </p:spTree>
    <p:extLst>
      <p:ext uri="{BB962C8B-B14F-4D97-AF65-F5344CB8AC3E}">
        <p14:creationId xmlns:p14="http://schemas.microsoft.com/office/powerpoint/2010/main" val="3201754250"/>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759392"/>
            <a:ext cx="4301087" cy="4789003"/>
          </a:xfrm>
          <a:prstGeom prst="rect">
            <a:avLst/>
          </a:prstGeom>
          <a:noFill/>
          <a:ln w="9525">
            <a:noFill/>
            <a:miter lim="800000"/>
            <a:headEnd/>
            <a:tailEnd/>
          </a:ln>
        </p:spPr>
        <p:txBody>
          <a:bodyPr wrap="square">
            <a:prstTxWarp prst="textNoShape">
              <a:avLst/>
            </a:prstTxWarp>
            <a:spAutoFit/>
          </a:bodyPr>
          <a:lstStyle/>
          <a:p>
            <a:pPr>
              <a:lnSpc>
                <a:spcPct val="90000"/>
              </a:lnSpc>
              <a:spcBef>
                <a:spcPct val="20000"/>
              </a:spcBef>
            </a:pPr>
            <a:r>
              <a:rPr lang="en-AU" sz="2400" b="1" i="1" dirty="0" smtClean="0">
                <a:solidFill>
                  <a:srgbClr val="2387A7"/>
                </a:solidFill>
              </a:rPr>
              <a:t>Epistemic </a:t>
            </a:r>
            <a:r>
              <a:rPr lang="en-AU" sz="2400" b="1" i="1" dirty="0">
                <a:solidFill>
                  <a:srgbClr val="2387A7"/>
                </a:solidFill>
              </a:rPr>
              <a:t>relations</a:t>
            </a:r>
            <a:r>
              <a:rPr lang="en-AU" sz="2400" b="1" dirty="0"/>
              <a:t>: </a:t>
            </a:r>
            <a:r>
              <a:rPr lang="en-AU" sz="2400" dirty="0" smtClean="0"/>
              <a:t>relatively stronger or weaker boundaries around what can be studies and around procedures </a:t>
            </a:r>
            <a:endParaRPr lang="en-AU" sz="2400" dirty="0"/>
          </a:p>
          <a:p>
            <a:pPr marL="342900" indent="-342900">
              <a:lnSpc>
                <a:spcPct val="90000"/>
              </a:lnSpc>
              <a:spcBef>
                <a:spcPct val="20000"/>
              </a:spcBef>
              <a:buFont typeface="Arial"/>
              <a:buChar char="•"/>
            </a:pPr>
            <a:r>
              <a:rPr lang="en-AU" sz="2400" b="1" i="1" dirty="0" smtClean="0">
                <a:solidFill>
                  <a:srgbClr val="2387A7"/>
                </a:solidFill>
              </a:rPr>
              <a:t>What can be known and how?</a:t>
            </a:r>
          </a:p>
          <a:p>
            <a:pPr marL="668338" lvl="1" indent="-211138" eaLnBrk="1" hangingPunct="1">
              <a:lnSpc>
                <a:spcPct val="90000"/>
              </a:lnSpc>
              <a:spcBef>
                <a:spcPct val="20000"/>
              </a:spcBef>
            </a:pPr>
            <a:endParaRPr lang="en-AU" sz="2400" dirty="0" smtClean="0"/>
          </a:p>
          <a:p>
            <a:pPr>
              <a:lnSpc>
                <a:spcPct val="90000"/>
              </a:lnSpc>
              <a:spcBef>
                <a:spcPct val="20000"/>
              </a:spcBef>
            </a:pPr>
            <a:r>
              <a:rPr lang="en-AU" sz="2400" b="1" i="1" dirty="0">
                <a:solidFill>
                  <a:srgbClr val="2387A7"/>
                </a:solidFill>
              </a:rPr>
              <a:t>Social relations</a:t>
            </a:r>
            <a:r>
              <a:rPr lang="en-AU" sz="2400" dirty="0"/>
              <a:t>: </a:t>
            </a:r>
            <a:endParaRPr lang="en-AU" sz="2400" dirty="0" smtClean="0"/>
          </a:p>
          <a:p>
            <a:pPr>
              <a:lnSpc>
                <a:spcPct val="90000"/>
              </a:lnSpc>
              <a:spcBef>
                <a:spcPct val="20000"/>
              </a:spcBef>
            </a:pPr>
            <a:r>
              <a:rPr lang="en-AU" sz="2400" dirty="0"/>
              <a:t>relatively stronger or weaker boundaries around </a:t>
            </a:r>
            <a:r>
              <a:rPr lang="en-AU" sz="2400" dirty="0" smtClean="0"/>
              <a:t>who can know </a:t>
            </a:r>
          </a:p>
          <a:p>
            <a:pPr marL="342900" indent="-342900">
              <a:lnSpc>
                <a:spcPct val="90000"/>
              </a:lnSpc>
              <a:spcBef>
                <a:spcPct val="20000"/>
              </a:spcBef>
              <a:buFont typeface="Arial"/>
              <a:buChar char="•"/>
            </a:pPr>
            <a:r>
              <a:rPr lang="en-AU" sz="2400" b="1" i="1" dirty="0" smtClean="0">
                <a:solidFill>
                  <a:srgbClr val="2387A7"/>
                </a:solidFill>
              </a:rPr>
              <a:t>Who can know?</a:t>
            </a:r>
          </a:p>
        </p:txBody>
      </p:sp>
      <p:graphicFrame>
        <p:nvGraphicFramePr>
          <p:cNvPr id="105474" name="Object 2"/>
          <p:cNvGraphicFramePr>
            <a:graphicFrameLocks noChangeAspect="1"/>
          </p:cNvGraphicFramePr>
          <p:nvPr>
            <p:extLst>
              <p:ext uri="{D42A27DB-BD31-4B8C-83A1-F6EECF244321}">
                <p14:modId xmlns:p14="http://schemas.microsoft.com/office/powerpoint/2010/main" val="1671704503"/>
              </p:ext>
            </p:extLst>
          </p:nvPr>
        </p:nvGraphicFramePr>
        <p:xfrm>
          <a:off x="4175143" y="1605477"/>
          <a:ext cx="4822179" cy="4187075"/>
        </p:xfrm>
        <a:graphic>
          <a:graphicData uri="http://schemas.openxmlformats.org/presentationml/2006/ole">
            <mc:AlternateContent xmlns:mc="http://schemas.openxmlformats.org/markup-compatibility/2006">
              <mc:Choice xmlns:v="urn:schemas-microsoft-com:vml" Requires="v">
                <p:oleObj spid="_x0000_s11284" name="Picture" r:id="rId4" imgW="3467100" imgH="3009900" progId="Word.Picture.8">
                  <p:embed/>
                </p:oleObj>
              </mc:Choice>
              <mc:Fallback>
                <p:oleObj name="Picture" r:id="rId4" imgW="3467100" imgH="3009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43" y="1605477"/>
                        <a:ext cx="4822179" cy="4187075"/>
                      </a:xfrm>
                      <a:prstGeom prst="rect">
                        <a:avLst/>
                      </a:prstGeom>
                      <a:noFill/>
                      <a:ln>
                        <a:noFill/>
                      </a:ln>
                    </p:spPr>
                  </p:pic>
                </p:oleObj>
              </mc:Fallback>
            </mc:AlternateContent>
          </a:graphicData>
        </a:graphic>
      </p:graphicFrame>
      <p:sp>
        <p:nvSpPr>
          <p:cNvPr id="7" name="Text Box 3"/>
          <p:cNvSpPr txBox="1">
            <a:spLocks noChangeArrowheads="1"/>
          </p:cNvSpPr>
          <p:nvPr/>
        </p:nvSpPr>
        <p:spPr bwMode="auto">
          <a:xfrm>
            <a:off x="152400" y="152400"/>
            <a:ext cx="8905536" cy="430887"/>
          </a:xfrm>
          <a:prstGeom prst="rect">
            <a:avLst/>
          </a:prstGeom>
          <a:noFill/>
          <a:ln w="9525">
            <a:solidFill>
              <a:schemeClr val="tx1"/>
            </a:solidFill>
            <a:miter lim="800000"/>
            <a:headEnd/>
            <a:tailEnd/>
          </a:ln>
        </p:spPr>
        <p:txBody>
          <a:bodyPr wrap="square">
            <a:prstTxWarp prst="textNoShape">
              <a:avLst/>
            </a:prstTxWarp>
            <a:spAutoFit/>
          </a:bodyPr>
          <a:lstStyle/>
          <a:p>
            <a:pPr>
              <a:lnSpc>
                <a:spcPct val="90000"/>
              </a:lnSpc>
              <a:spcBef>
                <a:spcPct val="20000"/>
              </a:spcBef>
            </a:pPr>
            <a:r>
              <a:rPr lang="en-AU" sz="2400" dirty="0" smtClean="0"/>
              <a:t>Legitimation Code Theory (LCT)</a:t>
            </a:r>
          </a:p>
        </p:txBody>
      </p:sp>
      <p:sp>
        <p:nvSpPr>
          <p:cNvPr id="2" name="Rectangle 1"/>
          <p:cNvSpPr/>
          <p:nvPr/>
        </p:nvSpPr>
        <p:spPr>
          <a:xfrm>
            <a:off x="190856" y="6109458"/>
            <a:ext cx="7601505" cy="430887"/>
          </a:xfrm>
          <a:prstGeom prst="rect">
            <a:avLst/>
          </a:prstGeom>
        </p:spPr>
        <p:txBody>
          <a:bodyPr wrap="square">
            <a:spAutoFit/>
          </a:bodyPr>
          <a:lstStyle/>
          <a:p>
            <a:pPr marL="195263" indent="-195263">
              <a:lnSpc>
                <a:spcPct val="90000"/>
              </a:lnSpc>
              <a:spcBef>
                <a:spcPct val="20000"/>
              </a:spcBef>
            </a:pPr>
            <a:r>
              <a:rPr lang="en-AU" sz="2400" b="1" dirty="0">
                <a:solidFill>
                  <a:srgbClr val="207E9C"/>
                </a:solidFill>
              </a:rPr>
              <a:t>knowledge – knower structures  </a:t>
            </a:r>
            <a:r>
              <a:rPr lang="en-AU" sz="2400" b="1" dirty="0" smtClean="0">
                <a:solidFill>
                  <a:srgbClr val="207E9C"/>
                </a:solidFill>
              </a:rPr>
              <a:t>   </a:t>
            </a:r>
            <a:r>
              <a:rPr lang="en-AU" sz="2400" dirty="0" smtClean="0">
                <a:solidFill>
                  <a:srgbClr val="207E9C"/>
                </a:solidFill>
              </a:rPr>
              <a:t>(</a:t>
            </a:r>
            <a:r>
              <a:rPr lang="en-AU" sz="2400" dirty="0">
                <a:solidFill>
                  <a:srgbClr val="207E9C"/>
                </a:solidFill>
              </a:rPr>
              <a:t>ER+/-, SR+/-)</a:t>
            </a:r>
          </a:p>
        </p:txBody>
      </p:sp>
    </p:spTree>
    <p:extLst>
      <p:ext uri="{BB962C8B-B14F-4D97-AF65-F5344CB8AC3E}">
        <p14:creationId xmlns:p14="http://schemas.microsoft.com/office/powerpoint/2010/main" val="177443060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a:off x="3241546" y="1580135"/>
            <a:ext cx="1178397" cy="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047473" y="1335104"/>
            <a:ext cx="869495" cy="461665"/>
          </a:xfrm>
          <a:prstGeom prst="rect">
            <a:avLst/>
          </a:prstGeom>
          <a:noFill/>
        </p:spPr>
        <p:txBody>
          <a:bodyPr wrap="square" rtlCol="0">
            <a:spAutoFit/>
          </a:bodyPr>
          <a:lstStyle/>
          <a:p>
            <a:r>
              <a:rPr lang="en-US" sz="2400" b="1" dirty="0" smtClean="0"/>
              <a:t>SFL </a:t>
            </a:r>
            <a:endParaRPr lang="en-US" sz="2400" b="1" dirty="0"/>
          </a:p>
        </p:txBody>
      </p:sp>
      <p:sp>
        <p:nvSpPr>
          <p:cNvPr id="12" name="TextBox 11"/>
          <p:cNvSpPr txBox="1"/>
          <p:nvPr/>
        </p:nvSpPr>
        <p:spPr>
          <a:xfrm>
            <a:off x="4914785" y="1335104"/>
            <a:ext cx="892377" cy="461665"/>
          </a:xfrm>
          <a:prstGeom prst="rect">
            <a:avLst/>
          </a:prstGeom>
          <a:noFill/>
        </p:spPr>
        <p:txBody>
          <a:bodyPr wrap="square" rtlCol="0">
            <a:spAutoFit/>
          </a:bodyPr>
          <a:lstStyle/>
          <a:p>
            <a:r>
              <a:rPr lang="en-US" sz="2400" b="1" dirty="0" smtClean="0"/>
              <a:t>LCT</a:t>
            </a:r>
            <a:endParaRPr lang="en-US" sz="2400" b="1" dirty="0"/>
          </a:p>
        </p:txBody>
      </p:sp>
      <p:sp>
        <p:nvSpPr>
          <p:cNvPr id="15" name="TextBox 14"/>
          <p:cNvSpPr txBox="1"/>
          <p:nvPr/>
        </p:nvSpPr>
        <p:spPr>
          <a:xfrm>
            <a:off x="1094222" y="744555"/>
            <a:ext cx="1822746" cy="461665"/>
          </a:xfrm>
          <a:prstGeom prst="rect">
            <a:avLst/>
          </a:prstGeom>
          <a:noFill/>
        </p:spPr>
        <p:txBody>
          <a:bodyPr wrap="square" rtlCol="0">
            <a:spAutoFit/>
          </a:bodyPr>
          <a:lstStyle/>
          <a:p>
            <a:r>
              <a:rPr lang="en-US" sz="2400" b="1" dirty="0" smtClean="0"/>
              <a:t>linguistics</a:t>
            </a:r>
            <a:endParaRPr lang="en-US" sz="2400" b="1" dirty="0"/>
          </a:p>
        </p:txBody>
      </p:sp>
      <p:sp>
        <p:nvSpPr>
          <p:cNvPr id="19" name="TextBox 18"/>
          <p:cNvSpPr txBox="1"/>
          <p:nvPr/>
        </p:nvSpPr>
        <p:spPr>
          <a:xfrm>
            <a:off x="4914785" y="744074"/>
            <a:ext cx="1838286" cy="461665"/>
          </a:xfrm>
          <a:prstGeom prst="rect">
            <a:avLst/>
          </a:prstGeom>
          <a:noFill/>
        </p:spPr>
        <p:txBody>
          <a:bodyPr wrap="square" rtlCol="0">
            <a:spAutoFit/>
          </a:bodyPr>
          <a:lstStyle/>
          <a:p>
            <a:r>
              <a:rPr lang="en-US" sz="2400" b="1" dirty="0" smtClean="0"/>
              <a:t>sociology</a:t>
            </a:r>
            <a:endParaRPr lang="en-US" sz="2400" b="1" dirty="0"/>
          </a:p>
        </p:txBody>
      </p:sp>
      <p:sp>
        <p:nvSpPr>
          <p:cNvPr id="8" name="Text Box 3"/>
          <p:cNvSpPr txBox="1">
            <a:spLocks noChangeArrowheads="1"/>
          </p:cNvSpPr>
          <p:nvPr/>
        </p:nvSpPr>
        <p:spPr bwMode="auto">
          <a:xfrm>
            <a:off x="667337" y="2353169"/>
            <a:ext cx="7505211" cy="1908215"/>
          </a:xfrm>
          <a:prstGeom prst="rect">
            <a:avLst/>
          </a:prstGeom>
          <a:noFill/>
          <a:ln w="9525">
            <a:solidFill>
              <a:srgbClr val="FFFFFF"/>
            </a:solidFill>
            <a:miter lim="800000"/>
            <a:headEnd/>
            <a:tailEnd/>
          </a:ln>
        </p:spPr>
        <p:txBody>
          <a:bodyPr wrap="square">
            <a:prstTxWarp prst="textNoShape">
              <a:avLst/>
            </a:prstTxWarp>
            <a:spAutoFit/>
          </a:bodyPr>
          <a:lstStyle/>
          <a:p>
            <a:pPr>
              <a:lnSpc>
                <a:spcPct val="90000"/>
              </a:lnSpc>
              <a:spcBef>
                <a:spcPct val="20000"/>
              </a:spcBef>
            </a:pPr>
            <a:r>
              <a:rPr lang="en-AU" sz="2400" dirty="0" smtClean="0"/>
              <a:t>If disciplines differ in the relative strengths of their </a:t>
            </a:r>
            <a:r>
              <a:rPr lang="en-AU" sz="2400" u="sng" dirty="0" smtClean="0">
                <a:solidFill>
                  <a:srgbClr val="1A6A84"/>
                </a:solidFill>
              </a:rPr>
              <a:t>epistemic relations</a:t>
            </a:r>
            <a:r>
              <a:rPr lang="en-AU" sz="2400" dirty="0" smtClean="0">
                <a:solidFill>
                  <a:srgbClr val="1A6A84"/>
                </a:solidFill>
              </a:rPr>
              <a:t> </a:t>
            </a:r>
            <a:r>
              <a:rPr lang="en-AU" sz="2400" dirty="0" smtClean="0"/>
              <a:t>and their </a:t>
            </a:r>
            <a:r>
              <a:rPr lang="en-AU" sz="2400" u="sng" dirty="0" smtClean="0">
                <a:solidFill>
                  <a:srgbClr val="1A6A84"/>
                </a:solidFill>
              </a:rPr>
              <a:t>social relations</a:t>
            </a:r>
            <a:r>
              <a:rPr lang="en-AU" sz="2400" dirty="0" smtClean="0">
                <a:solidFill>
                  <a:srgbClr val="1A6A84"/>
                </a:solidFill>
              </a:rPr>
              <a:t>, </a:t>
            </a:r>
          </a:p>
          <a:p>
            <a:pPr>
              <a:lnSpc>
                <a:spcPct val="90000"/>
              </a:lnSpc>
              <a:spcBef>
                <a:spcPct val="20000"/>
              </a:spcBef>
            </a:pPr>
            <a:r>
              <a:rPr lang="en-AU" sz="2400" dirty="0" smtClean="0"/>
              <a:t>then there will be evidence of these differences in the discourses of disciplines.</a:t>
            </a:r>
          </a:p>
          <a:p>
            <a:pPr>
              <a:lnSpc>
                <a:spcPct val="90000"/>
              </a:lnSpc>
              <a:spcBef>
                <a:spcPct val="20000"/>
              </a:spcBef>
            </a:pPr>
            <a:endParaRPr lang="en-AU" sz="2400" dirty="0" smtClean="0"/>
          </a:p>
        </p:txBody>
      </p:sp>
    </p:spTree>
    <p:extLst>
      <p:ext uri="{BB962C8B-B14F-4D97-AF65-F5344CB8AC3E}">
        <p14:creationId xmlns:p14="http://schemas.microsoft.com/office/powerpoint/2010/main" val="1800648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52400" y="161565"/>
            <a:ext cx="8905536" cy="986937"/>
          </a:xfrm>
          <a:prstGeom prst="rect">
            <a:avLst/>
          </a:prstGeom>
          <a:noFill/>
          <a:ln w="9525">
            <a:solidFill>
              <a:srgbClr val="FFFFFF"/>
            </a:solidFill>
            <a:miter lim="800000"/>
            <a:headEnd/>
            <a:tailEnd/>
          </a:ln>
        </p:spPr>
        <p:txBody>
          <a:bodyPr wrap="square">
            <a:prstTxWarp prst="textNoShape">
              <a:avLst/>
            </a:prstTxWarp>
            <a:spAutoFit/>
          </a:bodyPr>
          <a:lstStyle/>
          <a:p>
            <a:pPr>
              <a:lnSpc>
                <a:spcPct val="90000"/>
              </a:lnSpc>
              <a:spcBef>
                <a:spcPct val="20000"/>
              </a:spcBef>
            </a:pPr>
            <a:r>
              <a:rPr lang="en-AU" sz="3200" dirty="0" smtClean="0">
                <a:solidFill>
                  <a:schemeClr val="tx1">
                    <a:lumMod val="75000"/>
                    <a:lumOff val="25000"/>
                  </a:schemeClr>
                </a:solidFill>
                <a:latin typeface="+mj-lt"/>
              </a:rPr>
              <a:t>Questions </a:t>
            </a:r>
            <a:r>
              <a:rPr lang="en-AU" sz="3200" dirty="0" smtClean="0">
                <a:solidFill>
                  <a:schemeClr val="tx1">
                    <a:lumMod val="75000"/>
                    <a:lumOff val="25000"/>
                  </a:schemeClr>
                </a:solidFill>
              </a:rPr>
              <a:t>generated from </a:t>
            </a:r>
            <a:r>
              <a:rPr lang="en-AU" sz="3200" dirty="0" smtClean="0">
                <a:solidFill>
                  <a:schemeClr val="tx1">
                    <a:lumMod val="75000"/>
                    <a:lumOff val="25000"/>
                  </a:schemeClr>
                </a:solidFill>
                <a:latin typeface="+mj-lt"/>
              </a:rPr>
              <a:t>LCT </a:t>
            </a:r>
            <a:r>
              <a:rPr lang="en-AU" sz="3200" dirty="0">
                <a:solidFill>
                  <a:schemeClr val="tx1">
                    <a:lumMod val="75000"/>
                    <a:lumOff val="25000"/>
                  </a:schemeClr>
                </a:solidFill>
              </a:rPr>
              <a:t>to </a:t>
            </a:r>
            <a:r>
              <a:rPr lang="en-AU" sz="3200" dirty="0" smtClean="0">
                <a:solidFill>
                  <a:schemeClr val="tx1">
                    <a:lumMod val="75000"/>
                    <a:lumOff val="25000"/>
                  </a:schemeClr>
                </a:solidFill>
              </a:rPr>
              <a:t>be explored </a:t>
            </a:r>
            <a:r>
              <a:rPr lang="en-AU" sz="3200" dirty="0" smtClean="0">
                <a:solidFill>
                  <a:schemeClr val="tx1">
                    <a:lumMod val="75000"/>
                    <a:lumOff val="25000"/>
                  </a:schemeClr>
                </a:solidFill>
                <a:latin typeface="+mj-lt"/>
              </a:rPr>
              <a:t> with theoretical tools of  SFL </a:t>
            </a:r>
            <a:endParaRPr lang="en-US" sz="3200" dirty="0">
              <a:solidFill>
                <a:schemeClr val="tx1">
                  <a:lumMod val="75000"/>
                  <a:lumOff val="25000"/>
                </a:schemeClr>
              </a:solidFill>
              <a:latin typeface="+mj-lt"/>
            </a:endParaRPr>
          </a:p>
        </p:txBody>
      </p:sp>
      <p:sp>
        <p:nvSpPr>
          <p:cNvPr id="7" name="TextBox 6"/>
          <p:cNvSpPr txBox="1"/>
          <p:nvPr/>
        </p:nvSpPr>
        <p:spPr>
          <a:xfrm>
            <a:off x="152400" y="1327263"/>
            <a:ext cx="8778240" cy="1384995"/>
          </a:xfrm>
          <a:prstGeom prst="rect">
            <a:avLst/>
          </a:prstGeom>
          <a:noFill/>
        </p:spPr>
        <p:txBody>
          <a:bodyPr wrap="square" rtlCol="0">
            <a:spAutoFit/>
          </a:bodyPr>
          <a:lstStyle/>
          <a:p>
            <a:pPr marL="457200" indent="-457200">
              <a:buFont typeface="Arial"/>
              <a:buChar char="•"/>
            </a:pPr>
            <a:r>
              <a:rPr lang="en-US" sz="2800" dirty="0" smtClean="0">
                <a:solidFill>
                  <a:schemeClr val="tx1">
                    <a:lumMod val="65000"/>
                    <a:lumOff val="35000"/>
                  </a:schemeClr>
                </a:solidFill>
              </a:rPr>
              <a:t>Can we explore the kinds of stories and their roles in research papers from the perspective of  </a:t>
            </a:r>
            <a:r>
              <a:rPr lang="en-US" sz="2800" dirty="0" err="1" smtClean="0">
                <a:solidFill>
                  <a:schemeClr val="tx1">
                    <a:lumMod val="65000"/>
                    <a:lumOff val="35000"/>
                  </a:schemeClr>
                </a:solidFill>
              </a:rPr>
              <a:t>Specialisation</a:t>
            </a:r>
            <a:r>
              <a:rPr lang="en-US" sz="2800" dirty="0" smtClean="0">
                <a:solidFill>
                  <a:schemeClr val="tx1">
                    <a:lumMod val="65000"/>
                    <a:lumOff val="35000"/>
                  </a:schemeClr>
                </a:solidFill>
              </a:rPr>
              <a:t> codes?</a:t>
            </a:r>
          </a:p>
        </p:txBody>
      </p:sp>
      <p:sp>
        <p:nvSpPr>
          <p:cNvPr id="4" name="TextBox 3"/>
          <p:cNvSpPr txBox="1"/>
          <p:nvPr/>
        </p:nvSpPr>
        <p:spPr>
          <a:xfrm>
            <a:off x="152400" y="2793939"/>
            <a:ext cx="8778240" cy="2677656"/>
          </a:xfrm>
          <a:prstGeom prst="rect">
            <a:avLst/>
          </a:prstGeom>
          <a:noFill/>
        </p:spPr>
        <p:txBody>
          <a:bodyPr wrap="square" rtlCol="0">
            <a:spAutoFit/>
          </a:bodyPr>
          <a:lstStyle/>
          <a:p>
            <a:pPr marL="457200" indent="-457200">
              <a:buFont typeface="Arial"/>
              <a:buChar char="•"/>
            </a:pPr>
            <a:r>
              <a:rPr lang="en-US" sz="2800" dirty="0" smtClean="0">
                <a:solidFill>
                  <a:schemeClr val="tx1">
                    <a:lumMod val="65000"/>
                    <a:lumOff val="35000"/>
                  </a:schemeClr>
                </a:solidFill>
              </a:rPr>
              <a:t>In other words can we explore the relative strength or weakness of the </a:t>
            </a:r>
            <a:r>
              <a:rPr lang="en-US" sz="2800" i="1" dirty="0" smtClean="0">
                <a:solidFill>
                  <a:schemeClr val="tx1">
                    <a:lumMod val="65000"/>
                    <a:lumOff val="35000"/>
                  </a:schemeClr>
                </a:solidFill>
              </a:rPr>
              <a:t>Epistemic Relations </a:t>
            </a:r>
            <a:r>
              <a:rPr lang="en-US" sz="2800" dirty="0" smtClean="0">
                <a:solidFill>
                  <a:schemeClr val="tx1">
                    <a:lumMod val="65000"/>
                    <a:lumOff val="35000"/>
                  </a:schemeClr>
                </a:solidFill>
              </a:rPr>
              <a:t>(what can be legitimately known and how) </a:t>
            </a:r>
            <a:r>
              <a:rPr lang="en-US" sz="2800" dirty="0">
                <a:solidFill>
                  <a:schemeClr val="tx1">
                    <a:lumMod val="65000"/>
                    <a:lumOff val="35000"/>
                  </a:schemeClr>
                </a:solidFill>
              </a:rPr>
              <a:t>and</a:t>
            </a:r>
            <a:r>
              <a:rPr lang="en-US" sz="2800" i="1" dirty="0">
                <a:solidFill>
                  <a:schemeClr val="tx1">
                    <a:lumMod val="65000"/>
                    <a:lumOff val="35000"/>
                  </a:schemeClr>
                </a:solidFill>
              </a:rPr>
              <a:t> </a:t>
            </a:r>
            <a:r>
              <a:rPr lang="en-US" sz="2800" i="1" dirty="0" smtClean="0">
                <a:solidFill>
                  <a:schemeClr val="tx1">
                    <a:lumMod val="65000"/>
                    <a:lumOff val="35000"/>
                  </a:schemeClr>
                </a:solidFill>
              </a:rPr>
              <a:t>Social Relations </a:t>
            </a:r>
            <a:r>
              <a:rPr lang="en-US" sz="2800" dirty="0" smtClean="0">
                <a:solidFill>
                  <a:schemeClr val="tx1">
                    <a:lumMod val="65000"/>
                    <a:lumOff val="35000"/>
                  </a:schemeClr>
                </a:solidFill>
              </a:rPr>
              <a:t>(who can </a:t>
            </a:r>
            <a:r>
              <a:rPr lang="en-US" sz="2800" dirty="0">
                <a:solidFill>
                  <a:schemeClr val="tx1">
                    <a:lumMod val="65000"/>
                    <a:lumOff val="35000"/>
                  </a:schemeClr>
                </a:solidFill>
              </a:rPr>
              <a:t>legitimately </a:t>
            </a:r>
            <a:r>
              <a:rPr lang="en-US" sz="2800" dirty="0" smtClean="0">
                <a:solidFill>
                  <a:schemeClr val="tx1">
                    <a:lumMod val="65000"/>
                    <a:lumOff val="35000"/>
                  </a:schemeClr>
                </a:solidFill>
              </a:rPr>
              <a:t>know)?</a:t>
            </a:r>
          </a:p>
          <a:p>
            <a:endParaRPr lang="en-US" sz="2800" dirty="0" smtClean="0">
              <a:solidFill>
                <a:schemeClr val="tx1">
                  <a:lumMod val="65000"/>
                  <a:lumOff val="35000"/>
                </a:schemeClr>
              </a:solidFill>
            </a:endParaRPr>
          </a:p>
        </p:txBody>
      </p:sp>
      <p:sp>
        <p:nvSpPr>
          <p:cNvPr id="5" name="TextBox 4"/>
          <p:cNvSpPr txBox="1"/>
          <p:nvPr/>
        </p:nvSpPr>
        <p:spPr>
          <a:xfrm>
            <a:off x="152400" y="5511308"/>
            <a:ext cx="8778240" cy="523220"/>
          </a:xfrm>
          <a:prstGeom prst="rect">
            <a:avLst/>
          </a:prstGeom>
          <a:noFill/>
        </p:spPr>
        <p:txBody>
          <a:bodyPr wrap="square" rtlCol="0">
            <a:spAutoFit/>
          </a:bodyPr>
          <a:lstStyle/>
          <a:p>
            <a:pPr marL="457200" indent="-457200">
              <a:buFont typeface="Arial"/>
              <a:buChar char="•"/>
            </a:pPr>
            <a:r>
              <a:rPr lang="en-US" sz="2800" dirty="0" smtClean="0">
                <a:solidFill>
                  <a:schemeClr val="tx1">
                    <a:lumMod val="65000"/>
                    <a:lumOff val="35000"/>
                  </a:schemeClr>
                </a:solidFill>
              </a:rPr>
              <a:t>How does story telling differ across disciplines?</a:t>
            </a:r>
          </a:p>
        </p:txBody>
      </p:sp>
    </p:spTree>
    <p:extLst>
      <p:ext uri="{BB962C8B-B14F-4D97-AF65-F5344CB8AC3E}">
        <p14:creationId xmlns:p14="http://schemas.microsoft.com/office/powerpoint/2010/main" val="2401021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933" y="186268"/>
            <a:ext cx="8737600" cy="954107"/>
          </a:xfrm>
          <a:prstGeom prst="rect">
            <a:avLst/>
          </a:prstGeom>
          <a:noFill/>
        </p:spPr>
        <p:txBody>
          <a:bodyPr wrap="square" rtlCol="0">
            <a:spAutoFit/>
          </a:bodyPr>
          <a:lstStyle/>
          <a:p>
            <a:pPr marL="0" lvl="1"/>
            <a:r>
              <a:rPr lang="en-US" sz="2800" dirty="0" smtClean="0"/>
              <a:t>If academic scholars interpret </a:t>
            </a:r>
            <a:r>
              <a:rPr lang="en-US" sz="2800" dirty="0"/>
              <a:t>events </a:t>
            </a:r>
            <a:r>
              <a:rPr lang="en-US" sz="2800" dirty="0" smtClean="0"/>
              <a:t>as stories in </a:t>
            </a:r>
            <a:r>
              <a:rPr lang="en-US" sz="2800" b="1" dirty="0" smtClean="0"/>
              <a:t>fields </a:t>
            </a:r>
            <a:r>
              <a:rPr lang="en-US" sz="2800" b="1" dirty="0"/>
              <a:t>of academic </a:t>
            </a:r>
            <a:r>
              <a:rPr lang="en-US" sz="2800" b="1" dirty="0" smtClean="0"/>
              <a:t>knowledge:</a:t>
            </a:r>
          </a:p>
        </p:txBody>
      </p:sp>
      <p:sp>
        <p:nvSpPr>
          <p:cNvPr id="3" name="TextBox 2"/>
          <p:cNvSpPr txBox="1"/>
          <p:nvPr/>
        </p:nvSpPr>
        <p:spPr>
          <a:xfrm>
            <a:off x="423333" y="1366825"/>
            <a:ext cx="8737600" cy="954107"/>
          </a:xfrm>
          <a:prstGeom prst="rect">
            <a:avLst/>
          </a:prstGeom>
          <a:noFill/>
        </p:spPr>
        <p:txBody>
          <a:bodyPr wrap="square" rtlCol="0">
            <a:spAutoFit/>
          </a:bodyPr>
          <a:lstStyle/>
          <a:p>
            <a:pPr marL="457200" lvl="2"/>
            <a:r>
              <a:rPr lang="en-US" sz="2800" dirty="0"/>
              <a:t>	</a:t>
            </a:r>
            <a:r>
              <a:rPr lang="en-US" sz="2800" dirty="0" smtClean="0"/>
              <a:t>What kind of story genres do they write?</a:t>
            </a:r>
          </a:p>
          <a:p>
            <a:pPr marL="457200" lvl="2"/>
            <a:r>
              <a:rPr lang="en-US" sz="2800" dirty="0"/>
              <a:t>	</a:t>
            </a:r>
            <a:endParaRPr lang="en-US" sz="2800" dirty="0" smtClean="0"/>
          </a:p>
        </p:txBody>
      </p:sp>
      <p:sp>
        <p:nvSpPr>
          <p:cNvPr id="4" name="TextBox 3"/>
          <p:cNvSpPr txBox="1"/>
          <p:nvPr/>
        </p:nvSpPr>
        <p:spPr>
          <a:xfrm>
            <a:off x="406400" y="2320932"/>
            <a:ext cx="8737600" cy="523220"/>
          </a:xfrm>
          <a:prstGeom prst="rect">
            <a:avLst/>
          </a:prstGeom>
          <a:noFill/>
        </p:spPr>
        <p:txBody>
          <a:bodyPr wrap="square" rtlCol="0">
            <a:spAutoFit/>
          </a:bodyPr>
          <a:lstStyle/>
          <a:p>
            <a:pPr marL="457200" lvl="2"/>
            <a:r>
              <a:rPr lang="en-US" sz="2800" dirty="0"/>
              <a:t>	</a:t>
            </a:r>
            <a:r>
              <a:rPr lang="en-US" sz="2800" dirty="0" smtClean="0"/>
              <a:t>How do they re/construct </a:t>
            </a:r>
            <a:r>
              <a:rPr lang="en-US" sz="2800" dirty="0"/>
              <a:t>events</a:t>
            </a:r>
            <a:r>
              <a:rPr lang="en-US" sz="2800" dirty="0" smtClean="0"/>
              <a:t>? </a:t>
            </a:r>
          </a:p>
        </p:txBody>
      </p:sp>
      <p:sp>
        <p:nvSpPr>
          <p:cNvPr id="5" name="TextBox 4"/>
          <p:cNvSpPr txBox="1"/>
          <p:nvPr/>
        </p:nvSpPr>
        <p:spPr>
          <a:xfrm>
            <a:off x="406400" y="3339542"/>
            <a:ext cx="8737600" cy="523220"/>
          </a:xfrm>
          <a:prstGeom prst="rect">
            <a:avLst/>
          </a:prstGeom>
          <a:noFill/>
        </p:spPr>
        <p:txBody>
          <a:bodyPr wrap="square" rtlCol="0">
            <a:spAutoFit/>
          </a:bodyPr>
          <a:lstStyle/>
          <a:p>
            <a:pPr marL="457200" lvl="2"/>
            <a:r>
              <a:rPr lang="en-US" sz="2800" dirty="0"/>
              <a:t>	</a:t>
            </a:r>
            <a:r>
              <a:rPr lang="en-US" sz="2800" dirty="0" smtClean="0"/>
              <a:t>How do they evaluate? 	</a:t>
            </a:r>
          </a:p>
        </p:txBody>
      </p:sp>
      <p:sp>
        <p:nvSpPr>
          <p:cNvPr id="6" name="TextBox 5"/>
          <p:cNvSpPr txBox="1"/>
          <p:nvPr/>
        </p:nvSpPr>
        <p:spPr>
          <a:xfrm>
            <a:off x="924125" y="4513481"/>
            <a:ext cx="7930659" cy="954107"/>
          </a:xfrm>
          <a:prstGeom prst="rect">
            <a:avLst/>
          </a:prstGeom>
          <a:noFill/>
        </p:spPr>
        <p:txBody>
          <a:bodyPr wrap="square" rtlCol="0">
            <a:spAutoFit/>
          </a:bodyPr>
          <a:lstStyle/>
          <a:p>
            <a:pPr marL="457200" lvl="2"/>
            <a:r>
              <a:rPr lang="en-US" sz="2800" dirty="0" smtClean="0"/>
              <a:t>How do they organized the story within the macro-genre of the paper? </a:t>
            </a:r>
            <a:endParaRPr lang="en-US" sz="2800" dirty="0"/>
          </a:p>
        </p:txBody>
      </p:sp>
    </p:spTree>
    <p:extLst>
      <p:ext uri="{BB962C8B-B14F-4D97-AF65-F5344CB8AC3E}">
        <p14:creationId xmlns:p14="http://schemas.microsoft.com/office/powerpoint/2010/main" val="36735903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757" y="1605019"/>
            <a:ext cx="8880243" cy="3600986"/>
          </a:xfrm>
          <a:prstGeom prst="rect">
            <a:avLst/>
          </a:prstGeom>
          <a:noFill/>
        </p:spPr>
        <p:txBody>
          <a:bodyPr wrap="square" rtlCol="0">
            <a:spAutoFit/>
          </a:bodyPr>
          <a:lstStyle/>
          <a:p>
            <a:endParaRPr lang="en-US" sz="2400" dirty="0"/>
          </a:p>
          <a:p>
            <a:r>
              <a:rPr lang="en-US" sz="2400" dirty="0" smtClean="0"/>
              <a:t>We want to “enable …the  workings of the ... gaze to be made visible, explicit trainable, and thus available to a greater number of people. (…)</a:t>
            </a:r>
          </a:p>
          <a:p>
            <a:endParaRPr lang="en-US" sz="2400" dirty="0"/>
          </a:p>
          <a:p>
            <a:r>
              <a:rPr lang="en-US" sz="2400" dirty="0" smtClean="0"/>
              <a:t>By making visible the workings of the gaze, we have a chance to make that gaze more widely available. Not only can we see further, more of us can do so.”</a:t>
            </a:r>
          </a:p>
          <a:p>
            <a:endParaRPr lang="en-US" dirty="0" smtClean="0"/>
          </a:p>
          <a:p>
            <a:endParaRPr lang="en-US" dirty="0"/>
          </a:p>
        </p:txBody>
      </p:sp>
      <p:sp>
        <p:nvSpPr>
          <p:cNvPr id="5" name="TextBox 4"/>
          <p:cNvSpPr txBox="1"/>
          <p:nvPr/>
        </p:nvSpPr>
        <p:spPr>
          <a:xfrm>
            <a:off x="263757" y="190014"/>
            <a:ext cx="6166419" cy="461665"/>
          </a:xfrm>
          <a:prstGeom prst="rect">
            <a:avLst/>
          </a:prstGeom>
          <a:noFill/>
        </p:spPr>
        <p:txBody>
          <a:bodyPr wrap="square" rtlCol="0">
            <a:spAutoFit/>
          </a:bodyPr>
          <a:lstStyle/>
          <a:p>
            <a:r>
              <a:rPr lang="en-US" sz="2400" dirty="0" err="1" smtClean="0"/>
              <a:t>Maton</a:t>
            </a:r>
            <a:r>
              <a:rPr lang="en-US" sz="2400" dirty="0" smtClean="0"/>
              <a:t> (2014) </a:t>
            </a:r>
            <a:endParaRPr lang="en-US" sz="2400" dirty="0"/>
          </a:p>
        </p:txBody>
      </p:sp>
    </p:spTree>
    <p:extLst>
      <p:ext uri="{BB962C8B-B14F-4D97-AF65-F5344CB8AC3E}">
        <p14:creationId xmlns:p14="http://schemas.microsoft.com/office/powerpoint/2010/main" val="2245664189"/>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over time within disciplines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65137138"/>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Ethnographic research practices</a:t>
            </a:r>
            <a:endParaRPr lang="en-US" dirty="0"/>
          </a:p>
        </p:txBody>
      </p:sp>
      <p:sp>
        <p:nvSpPr>
          <p:cNvPr id="5" name="Content Placeholder 4"/>
          <p:cNvSpPr>
            <a:spLocks noGrp="1"/>
          </p:cNvSpPr>
          <p:nvPr>
            <p:ph idx="1"/>
            <p:custDataLst>
              <p:tags r:id="rId3"/>
            </p:custDataLst>
          </p:nvPr>
        </p:nvSpPr>
        <p:spPr>
          <a:xfrm>
            <a:off x="865818" y="2595562"/>
            <a:ext cx="7859082" cy="3670767"/>
          </a:xfrm>
        </p:spPr>
        <p:txBody>
          <a:bodyPr>
            <a:normAutofit/>
          </a:bodyPr>
          <a:lstStyle/>
          <a:p>
            <a:r>
              <a:rPr lang="en-AU" dirty="0"/>
              <a:t>I</a:t>
            </a:r>
            <a:r>
              <a:rPr lang="en-AU" dirty="0" smtClean="0"/>
              <a:t>ncreasingly </a:t>
            </a:r>
            <a:r>
              <a:rPr lang="en-AU" dirty="0"/>
              <a:t>favoured in many fields in the social sciences and </a:t>
            </a:r>
            <a:r>
              <a:rPr lang="en-AU" dirty="0" smtClean="0"/>
              <a:t>humanities</a:t>
            </a:r>
            <a:endParaRPr lang="en-US" dirty="0"/>
          </a:p>
          <a:p>
            <a:r>
              <a:rPr lang="en-US" dirty="0" smtClean="0"/>
              <a:t>Often claimed as essential </a:t>
            </a:r>
            <a:r>
              <a:rPr lang="en-AU" dirty="0" smtClean="0"/>
              <a:t>grounds for legitimate claims </a:t>
            </a:r>
            <a:r>
              <a:rPr lang="en-AU" dirty="0"/>
              <a:t>about the social </a:t>
            </a:r>
            <a:r>
              <a:rPr lang="en-AU" dirty="0" smtClean="0"/>
              <a:t>world</a:t>
            </a:r>
          </a:p>
          <a:p>
            <a:r>
              <a:rPr lang="en-AU" dirty="0" smtClean="0"/>
              <a:t>In some tension with social semiotics, and with sociology of knowledge</a:t>
            </a:r>
          </a:p>
          <a:p>
            <a:r>
              <a:rPr lang="en-AU" dirty="0"/>
              <a:t>Exploring from perspectives of </a:t>
            </a:r>
            <a:r>
              <a:rPr lang="en-AU" dirty="0" smtClean="0"/>
              <a:t>systemic functional linguistics and Legitimation Code Theory</a:t>
            </a:r>
            <a:endParaRPr lang="en-AU" dirty="0"/>
          </a:p>
          <a:p>
            <a:endParaRPr lang="en-AU" dirty="0" smtClean="0"/>
          </a:p>
          <a:p>
            <a:pPr>
              <a:buNone/>
            </a:pPr>
            <a:endParaRPr lang="en-US" dirty="0" smtClean="0"/>
          </a:p>
        </p:txBody>
      </p:sp>
      <p:sp>
        <p:nvSpPr>
          <p:cNvPr id="3" name="Slide Number Placeholder 2"/>
          <p:cNvSpPr>
            <a:spLocks noGrp="1"/>
          </p:cNvSpPr>
          <p:nvPr>
            <p:ph type="sldNum" sz="quarter" idx="12"/>
          </p:nvPr>
        </p:nvSpPr>
        <p:spPr/>
        <p:txBody>
          <a:bodyPr/>
          <a:lstStyle/>
          <a:p>
            <a:fld id="{33D6E5A2-EC83-451F-A719-9AC1370DD5CF}" type="slidenum">
              <a:rPr lang="en-US" smtClean="0"/>
              <a:pPr/>
              <a:t>92</a:t>
            </a:fld>
            <a:endParaRPr lang="en-US" dirty="0"/>
          </a:p>
        </p:txBody>
      </p:sp>
    </p:spTree>
    <p:custDataLst>
      <p:tags r:id="rId1"/>
    </p:custDataLst>
    <p:extLst>
      <p:ext uri="{BB962C8B-B14F-4D97-AF65-F5344CB8AC3E}">
        <p14:creationId xmlns:p14="http://schemas.microsoft.com/office/powerpoint/2010/main" val="492147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b</a:t>
            </a:r>
            <a:r>
              <a:rPr lang="en-US" dirty="0" smtClean="0"/>
              <a:t>ut…</a:t>
            </a:r>
            <a:endParaRPr lang="en-US" dirty="0"/>
          </a:p>
        </p:txBody>
      </p:sp>
      <p:sp>
        <p:nvSpPr>
          <p:cNvPr id="5" name="Content Placeholder 4"/>
          <p:cNvSpPr>
            <a:spLocks noGrp="1"/>
          </p:cNvSpPr>
          <p:nvPr>
            <p:ph idx="1"/>
            <p:custDataLst>
              <p:tags r:id="rId3"/>
            </p:custDataLst>
          </p:nvPr>
        </p:nvSpPr>
        <p:spPr/>
        <p:txBody>
          <a:bodyPr>
            <a:normAutofit/>
          </a:bodyPr>
          <a:lstStyle/>
          <a:p>
            <a:r>
              <a:rPr lang="en-AU" dirty="0"/>
              <a:t>boundaries around what constitutes ethnography are not clearly </a:t>
            </a:r>
            <a:r>
              <a:rPr lang="en-AU" dirty="0" smtClean="0"/>
              <a:t>established </a:t>
            </a:r>
          </a:p>
          <a:p>
            <a:r>
              <a:rPr lang="en-AU" dirty="0" smtClean="0"/>
              <a:t>individual </a:t>
            </a:r>
            <a:r>
              <a:rPr lang="en-AU" dirty="0"/>
              <a:t>ethnographers would not necessarily see themselves as applying the same ethnographic gaze</a:t>
            </a:r>
            <a:r>
              <a:rPr lang="en-US" dirty="0"/>
              <a:t> </a:t>
            </a:r>
            <a:endParaRPr lang="en-US" dirty="0" smtClean="0"/>
          </a:p>
          <a:p>
            <a:endParaRPr lang="en-US" dirty="0" smtClean="0"/>
          </a:p>
        </p:txBody>
      </p:sp>
      <p:sp>
        <p:nvSpPr>
          <p:cNvPr id="3" name="Slide Number Placeholder 2"/>
          <p:cNvSpPr>
            <a:spLocks noGrp="1"/>
          </p:cNvSpPr>
          <p:nvPr>
            <p:ph type="sldNum" sz="quarter" idx="12"/>
          </p:nvPr>
        </p:nvSpPr>
        <p:spPr/>
        <p:txBody>
          <a:bodyPr/>
          <a:lstStyle/>
          <a:p>
            <a:fld id="{33D6E5A2-EC83-451F-A719-9AC1370DD5CF}" type="slidenum">
              <a:rPr lang="en-US" smtClean="0"/>
              <a:pPr/>
              <a:t>93</a:t>
            </a:fld>
            <a:endParaRPr lang="en-US" dirty="0"/>
          </a:p>
        </p:txBody>
      </p:sp>
    </p:spTree>
    <p:custDataLst>
      <p:tags r:id="rId1"/>
    </p:custDataLst>
    <p:extLst>
      <p:ext uri="{BB962C8B-B14F-4D97-AF65-F5344CB8AC3E}">
        <p14:creationId xmlns:p14="http://schemas.microsoft.com/office/powerpoint/2010/main" val="3964291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In fact…</a:t>
            </a:r>
            <a:endParaRPr lang="en-US" dirty="0"/>
          </a:p>
        </p:txBody>
      </p:sp>
      <p:sp>
        <p:nvSpPr>
          <p:cNvPr id="5" name="Content Placeholder 4"/>
          <p:cNvSpPr>
            <a:spLocks noGrp="1"/>
          </p:cNvSpPr>
          <p:nvPr>
            <p:ph idx="1"/>
            <p:custDataLst>
              <p:tags r:id="rId3"/>
            </p:custDataLst>
          </p:nvPr>
        </p:nvSpPr>
        <p:spPr>
          <a:xfrm>
            <a:off x="377192" y="2462384"/>
            <a:ext cx="8153400" cy="2425536"/>
          </a:xfrm>
        </p:spPr>
        <p:txBody>
          <a:bodyPr>
            <a:normAutofit/>
          </a:bodyPr>
          <a:lstStyle/>
          <a:p>
            <a:r>
              <a:rPr lang="en-AU" dirty="0"/>
              <a:t>i</a:t>
            </a:r>
            <a:r>
              <a:rPr lang="en-AU" dirty="0" smtClean="0"/>
              <a:t>n recent </a:t>
            </a:r>
            <a:r>
              <a:rPr lang="en-AU" dirty="0"/>
              <a:t>decades</a:t>
            </a:r>
            <a:r>
              <a:rPr lang="en-AU" dirty="0" smtClean="0"/>
              <a:t> there has been a </a:t>
            </a:r>
            <a:r>
              <a:rPr lang="en-AU" dirty="0"/>
              <a:t>proliferation </a:t>
            </a:r>
            <a:r>
              <a:rPr lang="en-AU" dirty="0" smtClean="0"/>
              <a:t>of ‘</a:t>
            </a:r>
            <a:r>
              <a:rPr lang="en-AU" dirty="0"/>
              <a:t>ethnographies’, each claiming </a:t>
            </a:r>
            <a:r>
              <a:rPr lang="en-AU" dirty="0" smtClean="0"/>
              <a:t>a differentiated space, with this new space constituting grounds for legitimacy.</a:t>
            </a:r>
          </a:p>
          <a:p>
            <a:pPr marL="0" indent="0">
              <a:buNone/>
            </a:pPr>
            <a:endParaRPr lang="en-AU" dirty="0" smtClean="0"/>
          </a:p>
        </p:txBody>
      </p:sp>
      <p:sp>
        <p:nvSpPr>
          <p:cNvPr id="3" name="Slide Number Placeholder 2"/>
          <p:cNvSpPr>
            <a:spLocks noGrp="1"/>
          </p:cNvSpPr>
          <p:nvPr>
            <p:ph type="sldNum" sz="quarter" idx="12"/>
          </p:nvPr>
        </p:nvSpPr>
        <p:spPr/>
        <p:txBody>
          <a:bodyPr/>
          <a:lstStyle/>
          <a:p>
            <a:fld id="{33D6E5A2-EC83-451F-A719-9AC1370DD5CF}" type="slidenum">
              <a:rPr lang="en-US" smtClean="0"/>
              <a:pPr/>
              <a:t>94</a:t>
            </a:fld>
            <a:endParaRPr lang="en-US" dirty="0"/>
          </a:p>
        </p:txBody>
      </p:sp>
    </p:spTree>
    <p:custDataLst>
      <p:tags r:id="rId1"/>
    </p:custDataLst>
    <p:extLst>
      <p:ext uri="{BB962C8B-B14F-4D97-AF65-F5344CB8AC3E}">
        <p14:creationId xmlns:p14="http://schemas.microsoft.com/office/powerpoint/2010/main" val="2140931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392592"/>
            <a:ext cx="8913813" cy="914400"/>
          </a:xfrm>
        </p:spPr>
        <p:txBody>
          <a:bodyPr/>
          <a:lstStyle/>
          <a:p>
            <a:r>
              <a:rPr lang="en-US" dirty="0"/>
              <a:t>f</a:t>
            </a:r>
            <a:r>
              <a:rPr lang="en-US" dirty="0" smtClean="0"/>
              <a:t>or example…</a:t>
            </a:r>
            <a:endParaRPr lang="en-US" dirty="0"/>
          </a:p>
        </p:txBody>
      </p:sp>
      <p:sp>
        <p:nvSpPr>
          <p:cNvPr id="5" name="Content Placeholder 4"/>
          <p:cNvSpPr>
            <a:spLocks noGrp="1"/>
          </p:cNvSpPr>
          <p:nvPr>
            <p:ph idx="1"/>
            <p:custDataLst>
              <p:tags r:id="rId3"/>
            </p:custDataLst>
          </p:nvPr>
        </p:nvSpPr>
        <p:spPr>
          <a:xfrm>
            <a:off x="538731" y="1382383"/>
            <a:ext cx="8077200" cy="5186692"/>
          </a:xfrm>
        </p:spPr>
        <p:txBody>
          <a:bodyPr>
            <a:normAutofit fontScale="77500" lnSpcReduction="20000"/>
          </a:bodyPr>
          <a:lstStyle/>
          <a:p>
            <a:r>
              <a:rPr lang="en-AU" sz="2300" dirty="0" smtClean="0"/>
              <a:t>traditional ethnography </a:t>
            </a:r>
          </a:p>
          <a:p>
            <a:r>
              <a:rPr lang="en-AU" sz="2300" dirty="0"/>
              <a:t>contemporary </a:t>
            </a:r>
            <a:r>
              <a:rPr lang="en-AU" sz="2300" dirty="0" smtClean="0"/>
              <a:t>…</a:t>
            </a:r>
          </a:p>
          <a:p>
            <a:r>
              <a:rPr lang="en-AU" sz="2300" dirty="0" smtClean="0"/>
              <a:t>realist …</a:t>
            </a:r>
          </a:p>
          <a:p>
            <a:r>
              <a:rPr lang="en-AU" sz="2300" dirty="0" smtClean="0"/>
              <a:t>critical …</a:t>
            </a:r>
          </a:p>
          <a:p>
            <a:r>
              <a:rPr lang="en-AU" sz="2300" dirty="0" smtClean="0"/>
              <a:t>institutional …</a:t>
            </a:r>
            <a:endParaRPr lang="en-AU" sz="2300" dirty="0"/>
          </a:p>
          <a:p>
            <a:r>
              <a:rPr lang="en-AU" sz="2300" dirty="0"/>
              <a:t>m</a:t>
            </a:r>
            <a:r>
              <a:rPr lang="en-AU" sz="2300" dirty="0" smtClean="0"/>
              <a:t>icro…</a:t>
            </a:r>
          </a:p>
          <a:p>
            <a:r>
              <a:rPr lang="en-AU" sz="2300" dirty="0"/>
              <a:t>v</a:t>
            </a:r>
            <a:r>
              <a:rPr lang="en-AU" sz="2300" dirty="0" smtClean="0"/>
              <a:t>isual …</a:t>
            </a:r>
          </a:p>
          <a:p>
            <a:r>
              <a:rPr lang="en-AU" sz="2300" dirty="0" smtClean="0"/>
              <a:t>walking …</a:t>
            </a:r>
          </a:p>
          <a:p>
            <a:r>
              <a:rPr lang="en-AU" sz="2300" dirty="0" smtClean="0"/>
              <a:t>auto …</a:t>
            </a:r>
          </a:p>
          <a:p>
            <a:r>
              <a:rPr lang="en-AU" sz="2300" dirty="0" smtClean="0"/>
              <a:t>experimental …</a:t>
            </a:r>
          </a:p>
          <a:p>
            <a:r>
              <a:rPr lang="en-AU" sz="2300" dirty="0" smtClean="0"/>
              <a:t>creative …</a:t>
            </a:r>
          </a:p>
          <a:p>
            <a:endParaRPr lang="en-AU" dirty="0" smtClean="0"/>
          </a:p>
          <a:p>
            <a:pPr marL="0" indent="0">
              <a:buNone/>
            </a:pPr>
            <a:endParaRPr lang="en-AU" dirty="0" smtClean="0"/>
          </a:p>
        </p:txBody>
      </p:sp>
      <p:sp>
        <p:nvSpPr>
          <p:cNvPr id="3" name="Slide Number Placeholder 2"/>
          <p:cNvSpPr>
            <a:spLocks noGrp="1"/>
          </p:cNvSpPr>
          <p:nvPr>
            <p:ph type="sldNum" sz="quarter" idx="12"/>
          </p:nvPr>
        </p:nvSpPr>
        <p:spPr/>
        <p:txBody>
          <a:bodyPr/>
          <a:lstStyle/>
          <a:p>
            <a:fld id="{33D6E5A2-EC83-451F-A719-9AC1370DD5CF}" type="slidenum">
              <a:rPr lang="en-US" smtClean="0"/>
              <a:pPr/>
              <a:t>95</a:t>
            </a:fld>
            <a:endParaRPr lang="en-US" dirty="0"/>
          </a:p>
        </p:txBody>
      </p:sp>
    </p:spTree>
    <p:custDataLst>
      <p:tags r:id="rId1"/>
    </p:custDataLst>
    <p:extLst>
      <p:ext uri="{BB962C8B-B14F-4D97-AF65-F5344CB8AC3E}">
        <p14:creationId xmlns:p14="http://schemas.microsoft.com/office/powerpoint/2010/main" val="2459758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0"/>
            <a:ext cx="8534400" cy="1143000"/>
          </a:xfrm>
        </p:spPr>
        <p:txBody>
          <a:bodyPr>
            <a:normAutofit fontScale="90000"/>
          </a:bodyPr>
          <a:lstStyle/>
          <a:p>
            <a:r>
              <a:rPr lang="en-AU" dirty="0"/>
              <a:t>and the</a:t>
            </a:r>
            <a:r>
              <a:rPr lang="en-AU" dirty="0" smtClean="0"/>
              <a:t> proliferation continues</a:t>
            </a:r>
            <a:r>
              <a:rPr lang="en-US" dirty="0" smtClean="0"/>
              <a:t>…</a:t>
            </a:r>
            <a:endParaRPr lang="en-US" dirty="0"/>
          </a:p>
        </p:txBody>
      </p:sp>
      <p:sp>
        <p:nvSpPr>
          <p:cNvPr id="5" name="Content Placeholder 4"/>
          <p:cNvSpPr>
            <a:spLocks noGrp="1"/>
          </p:cNvSpPr>
          <p:nvPr>
            <p:ph idx="1"/>
            <p:custDataLst>
              <p:tags r:id="rId3"/>
            </p:custDataLst>
          </p:nvPr>
        </p:nvSpPr>
        <p:spPr>
          <a:xfrm>
            <a:off x="762000" y="1143001"/>
            <a:ext cx="8077200" cy="5257800"/>
          </a:xfrm>
        </p:spPr>
        <p:txBody>
          <a:bodyPr>
            <a:normAutofit/>
          </a:bodyPr>
          <a:lstStyle/>
          <a:p>
            <a:r>
              <a:rPr lang="en-AU" dirty="0" smtClean="0"/>
              <a:t>micro…</a:t>
            </a:r>
          </a:p>
          <a:p>
            <a:pPr lvl="1"/>
            <a:r>
              <a:rPr lang="en-AU" dirty="0" smtClean="0"/>
              <a:t>	critical micro…</a:t>
            </a:r>
          </a:p>
          <a:p>
            <a:r>
              <a:rPr lang="en-AU" dirty="0" smtClean="0"/>
              <a:t>walking …</a:t>
            </a:r>
          </a:p>
          <a:p>
            <a:pPr lvl="1"/>
            <a:r>
              <a:rPr lang="en-AU" dirty="0"/>
              <a:t>s</a:t>
            </a:r>
            <a:r>
              <a:rPr lang="en-AU" dirty="0" smtClean="0"/>
              <a:t>ound walking…</a:t>
            </a:r>
          </a:p>
          <a:p>
            <a:r>
              <a:rPr lang="en-AU" dirty="0" smtClean="0"/>
              <a:t>auto …</a:t>
            </a:r>
          </a:p>
          <a:p>
            <a:pPr lvl="1"/>
            <a:r>
              <a:rPr lang="en-AU" dirty="0" smtClean="0"/>
              <a:t>evocative auto …</a:t>
            </a:r>
          </a:p>
          <a:p>
            <a:pPr lvl="1"/>
            <a:r>
              <a:rPr lang="en-AU" dirty="0"/>
              <a:t>a</a:t>
            </a:r>
            <a:r>
              <a:rPr lang="en-AU" dirty="0" smtClean="0"/>
              <a:t>nalytic auto </a:t>
            </a:r>
          </a:p>
        </p:txBody>
      </p:sp>
      <p:sp>
        <p:nvSpPr>
          <p:cNvPr id="3" name="Slide Number Placeholder 2"/>
          <p:cNvSpPr>
            <a:spLocks noGrp="1"/>
          </p:cNvSpPr>
          <p:nvPr>
            <p:ph type="sldNum" sz="quarter" idx="12"/>
          </p:nvPr>
        </p:nvSpPr>
        <p:spPr/>
        <p:txBody>
          <a:bodyPr/>
          <a:lstStyle/>
          <a:p>
            <a:fld id="{33D6E5A2-EC83-451F-A719-9AC1370DD5CF}" type="slidenum">
              <a:rPr lang="en-US" smtClean="0"/>
              <a:pPr/>
              <a:t>96</a:t>
            </a:fld>
            <a:endParaRPr lang="en-US" dirty="0"/>
          </a:p>
        </p:txBody>
      </p:sp>
    </p:spTree>
    <p:custDataLst>
      <p:tags r:id="rId1"/>
    </p:custDataLst>
    <p:extLst>
      <p:ext uri="{BB962C8B-B14F-4D97-AF65-F5344CB8AC3E}">
        <p14:creationId xmlns:p14="http://schemas.microsoft.com/office/powerpoint/2010/main" val="159639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6"/>
          <p:cNvSpPr txBox="1">
            <a:spLocks noChangeArrowheads="1"/>
          </p:cNvSpPr>
          <p:nvPr/>
        </p:nvSpPr>
        <p:spPr bwMode="auto">
          <a:xfrm>
            <a:off x="685800" y="228600"/>
            <a:ext cx="8382000" cy="400110"/>
          </a:xfrm>
          <a:prstGeom prst="rect">
            <a:avLst/>
          </a:prstGeom>
          <a:noFill/>
          <a:ln w="9525">
            <a:solidFill>
              <a:schemeClr val="tx1"/>
            </a:solidFill>
            <a:miter lim="800000"/>
            <a:headEnd/>
            <a:tailEnd/>
          </a:ln>
        </p:spPr>
        <p:txBody>
          <a:bodyPr>
            <a:prstTxWarp prst="textNoShape">
              <a:avLst/>
            </a:prstTxWarp>
            <a:spAutoFit/>
          </a:bodyPr>
          <a:lstStyle/>
          <a:p>
            <a:pPr>
              <a:spcBef>
                <a:spcPct val="50000"/>
              </a:spcBef>
            </a:pPr>
            <a:r>
              <a:rPr lang="en-US" sz="2000" dirty="0"/>
              <a:t>LCT theory (</a:t>
            </a:r>
            <a:r>
              <a:rPr lang="en-US" sz="2000" dirty="0" err="1"/>
              <a:t>Maton</a:t>
            </a:r>
            <a:r>
              <a:rPr lang="en-US" sz="2000" dirty="0"/>
              <a:t> </a:t>
            </a:r>
            <a:r>
              <a:rPr lang="en-US" sz="2000" dirty="0" smtClean="0"/>
              <a:t>2014)     </a:t>
            </a:r>
            <a:r>
              <a:rPr lang="en-AU" sz="2000" dirty="0">
                <a:latin typeface="Times New Roman" pitchFamily="-110" charset="0"/>
              </a:rPr>
              <a:t>Legitimation codes of specialisation </a:t>
            </a:r>
            <a:endParaRPr lang="en-US" sz="2000" dirty="0">
              <a:latin typeface="Times New Roman" pitchFamily="-110" charset="0"/>
            </a:endParaRPr>
          </a:p>
        </p:txBody>
      </p:sp>
      <p:graphicFrame>
        <p:nvGraphicFramePr>
          <p:cNvPr id="17410" name="Object 2"/>
          <p:cNvGraphicFramePr>
            <a:graphicFrameLocks noChangeAspect="1"/>
          </p:cNvGraphicFramePr>
          <p:nvPr>
            <p:extLst>
              <p:ext uri="{D42A27DB-BD31-4B8C-83A1-F6EECF244321}">
                <p14:modId xmlns:p14="http://schemas.microsoft.com/office/powerpoint/2010/main" val="1727129013"/>
              </p:ext>
            </p:extLst>
          </p:nvPr>
        </p:nvGraphicFramePr>
        <p:xfrm>
          <a:off x="685800" y="1044208"/>
          <a:ext cx="6413908" cy="5569166"/>
        </p:xfrm>
        <a:graphic>
          <a:graphicData uri="http://schemas.openxmlformats.org/presentationml/2006/ole">
            <mc:AlternateContent xmlns:mc="http://schemas.openxmlformats.org/markup-compatibility/2006">
              <mc:Choice xmlns:v="urn:schemas-microsoft-com:vml" Requires="v">
                <p:oleObj spid="_x0000_s14354" name="Picture" r:id="rId4" imgW="3467100" imgH="3009900" progId="Word.Picture.8">
                  <p:embed/>
                </p:oleObj>
              </mc:Choice>
              <mc:Fallback>
                <p:oleObj name="Picture" r:id="rId4" imgW="3467100" imgH="3009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44208"/>
                        <a:ext cx="6413908" cy="556916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9672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0"/>
            <a:ext cx="8077200" cy="1143000"/>
          </a:xfrm>
        </p:spPr>
        <p:txBody>
          <a:bodyPr/>
          <a:lstStyle/>
          <a:p>
            <a:r>
              <a:rPr lang="en-US" dirty="0" smtClean="0"/>
              <a:t>nonetheless…</a:t>
            </a:r>
            <a:endParaRPr lang="en-US" dirty="0"/>
          </a:p>
        </p:txBody>
      </p:sp>
      <p:sp>
        <p:nvSpPr>
          <p:cNvPr id="5" name="Content Placeholder 4"/>
          <p:cNvSpPr>
            <a:spLocks noGrp="1"/>
          </p:cNvSpPr>
          <p:nvPr>
            <p:ph idx="1"/>
            <p:custDataLst>
              <p:tags r:id="rId3"/>
            </p:custDataLst>
          </p:nvPr>
        </p:nvSpPr>
        <p:spPr>
          <a:xfrm>
            <a:off x="685800" y="1143000"/>
            <a:ext cx="8077200" cy="5426075"/>
          </a:xfrm>
        </p:spPr>
        <p:txBody>
          <a:bodyPr>
            <a:normAutofit/>
          </a:bodyPr>
          <a:lstStyle/>
          <a:p>
            <a:pPr>
              <a:buNone/>
            </a:pPr>
            <a:r>
              <a:rPr lang="en-AU" dirty="0"/>
              <a:t>T</a:t>
            </a:r>
            <a:r>
              <a:rPr lang="en-AU" dirty="0" smtClean="0"/>
              <a:t>here </a:t>
            </a:r>
            <a:r>
              <a:rPr lang="en-AU" dirty="0"/>
              <a:t>is</a:t>
            </a:r>
            <a:r>
              <a:rPr lang="en-AU" dirty="0" smtClean="0"/>
              <a:t> some common </a:t>
            </a:r>
            <a:r>
              <a:rPr lang="en-AU" dirty="0"/>
              <a:t>ground </a:t>
            </a:r>
            <a:r>
              <a:rPr lang="en-AU" dirty="0" smtClean="0"/>
              <a:t>across proliferating ethnographies.</a:t>
            </a:r>
          </a:p>
          <a:p>
            <a:r>
              <a:rPr lang="en-AU" dirty="0"/>
              <a:t>l</a:t>
            </a:r>
            <a:r>
              <a:rPr lang="en-AU" dirty="0" smtClean="0"/>
              <a:t>egitimacy of research practices derives from an ‘emic’ perspective</a:t>
            </a:r>
          </a:p>
          <a:p>
            <a:r>
              <a:rPr lang="en-AU" dirty="0" smtClean="0"/>
              <a:t>the </a:t>
            </a:r>
            <a:r>
              <a:rPr lang="en-AU" dirty="0"/>
              <a:t>privileging </a:t>
            </a:r>
            <a:r>
              <a:rPr lang="en-AU" dirty="0" smtClean="0"/>
              <a:t>of</a:t>
            </a:r>
          </a:p>
          <a:p>
            <a:pPr marL="0" indent="0">
              <a:buNone/>
            </a:pPr>
            <a:r>
              <a:rPr lang="en-AU" dirty="0" smtClean="0"/>
              <a:t>	first</a:t>
            </a:r>
            <a:r>
              <a:rPr lang="en-AU" dirty="0"/>
              <a:t>-hand (participant /self) </a:t>
            </a:r>
            <a:r>
              <a:rPr lang="en-AU" dirty="0" smtClean="0"/>
              <a:t>observation</a:t>
            </a:r>
          </a:p>
          <a:p>
            <a:pPr marL="0" indent="0">
              <a:buNone/>
            </a:pPr>
            <a:r>
              <a:rPr lang="en-AU" dirty="0"/>
              <a:t>	</a:t>
            </a:r>
            <a:r>
              <a:rPr lang="en-US" dirty="0" smtClean="0"/>
              <a:t>‘first </a:t>
            </a:r>
            <a:r>
              <a:rPr lang="en-US" dirty="0"/>
              <a:t>order constructs of reality</a:t>
            </a:r>
            <a:r>
              <a:rPr lang="en-US" dirty="0" smtClean="0"/>
              <a:t>’</a:t>
            </a:r>
            <a:r>
              <a:rPr lang="en-AU" dirty="0"/>
              <a:t> </a:t>
            </a:r>
            <a:r>
              <a:rPr lang="en-AU" sz="1946" dirty="0" smtClean="0"/>
              <a:t>(</a:t>
            </a:r>
            <a:r>
              <a:rPr lang="en-AU" sz="1946" dirty="0" err="1" smtClean="0"/>
              <a:t>Geertz</a:t>
            </a:r>
            <a:r>
              <a:rPr lang="en-AU" sz="1946" dirty="0" smtClean="0"/>
              <a:t> 1973)</a:t>
            </a:r>
          </a:p>
          <a:p>
            <a:pPr marL="355600" indent="-355600"/>
            <a:r>
              <a:rPr lang="en-US" dirty="0" smtClean="0"/>
              <a:t>“</a:t>
            </a:r>
            <a:r>
              <a:rPr lang="en-US" dirty="0" err="1" smtClean="0"/>
              <a:t>provid</a:t>
            </a:r>
            <a:r>
              <a:rPr lang="en-US" dirty="0" smtClean="0"/>
              <a:t>[</a:t>
            </a:r>
            <a:r>
              <a:rPr lang="en-US" dirty="0" err="1" smtClean="0"/>
              <a:t>ing</a:t>
            </a:r>
            <a:r>
              <a:rPr lang="en-US" dirty="0" smtClean="0"/>
              <a:t>] a voice for those who cannot speak for themselves” </a:t>
            </a:r>
            <a:r>
              <a:rPr lang="en-US" sz="1946" dirty="0" smtClean="0"/>
              <a:t>(</a:t>
            </a:r>
            <a:r>
              <a:rPr lang="en-US" sz="1946" dirty="0" err="1" smtClean="0"/>
              <a:t>vanSlyke</a:t>
            </a:r>
            <a:r>
              <a:rPr lang="en-US" sz="1946" dirty="0" smtClean="0"/>
              <a:t>-Briggs 2009)</a:t>
            </a:r>
            <a:endParaRPr lang="en-US" dirty="0" smtClean="0"/>
          </a:p>
          <a:p>
            <a:pPr marL="0" indent="0">
              <a:buNone/>
            </a:pPr>
            <a:endParaRPr lang="en-US" dirty="0" smtClean="0"/>
          </a:p>
        </p:txBody>
      </p:sp>
      <p:sp>
        <p:nvSpPr>
          <p:cNvPr id="3" name="Slide Number Placeholder 2"/>
          <p:cNvSpPr>
            <a:spLocks noGrp="1"/>
          </p:cNvSpPr>
          <p:nvPr>
            <p:ph type="sldNum" sz="quarter" idx="12"/>
          </p:nvPr>
        </p:nvSpPr>
        <p:spPr/>
        <p:txBody>
          <a:bodyPr/>
          <a:lstStyle/>
          <a:p>
            <a:fld id="{33D6E5A2-EC83-451F-A719-9AC1370DD5CF}" type="slidenum">
              <a:rPr lang="en-US" smtClean="0"/>
              <a:pPr/>
              <a:t>98</a:t>
            </a:fld>
            <a:endParaRPr lang="en-US" dirty="0"/>
          </a:p>
        </p:txBody>
      </p:sp>
    </p:spTree>
    <p:custDataLst>
      <p:tags r:id="rId1"/>
    </p:custDataLst>
    <p:extLst>
      <p:ext uri="{BB962C8B-B14F-4D97-AF65-F5344CB8AC3E}">
        <p14:creationId xmlns:p14="http://schemas.microsoft.com/office/powerpoint/2010/main" val="1080433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6"/>
          <p:cNvSpPr txBox="1">
            <a:spLocks noChangeArrowheads="1"/>
          </p:cNvSpPr>
          <p:nvPr/>
        </p:nvSpPr>
        <p:spPr bwMode="auto">
          <a:xfrm>
            <a:off x="685800" y="228600"/>
            <a:ext cx="8382000" cy="400110"/>
          </a:xfrm>
          <a:prstGeom prst="rect">
            <a:avLst/>
          </a:prstGeom>
          <a:noFill/>
          <a:ln w="9525">
            <a:solidFill>
              <a:schemeClr val="tx1"/>
            </a:solidFill>
            <a:miter lim="800000"/>
            <a:headEnd/>
            <a:tailEnd/>
          </a:ln>
        </p:spPr>
        <p:txBody>
          <a:bodyPr>
            <a:prstTxWarp prst="textNoShape">
              <a:avLst/>
            </a:prstTxWarp>
            <a:spAutoFit/>
          </a:bodyPr>
          <a:lstStyle/>
          <a:p>
            <a:pPr>
              <a:spcBef>
                <a:spcPct val="50000"/>
              </a:spcBef>
            </a:pPr>
            <a:r>
              <a:rPr lang="en-US" sz="2000" dirty="0"/>
              <a:t>LCT theory (</a:t>
            </a:r>
            <a:r>
              <a:rPr lang="en-US" sz="2000" dirty="0" err="1"/>
              <a:t>Maton</a:t>
            </a:r>
            <a:r>
              <a:rPr lang="en-US" sz="2000" dirty="0"/>
              <a:t> </a:t>
            </a:r>
            <a:r>
              <a:rPr lang="en-US" sz="2000" dirty="0" smtClean="0"/>
              <a:t>2014)     </a:t>
            </a:r>
            <a:r>
              <a:rPr lang="en-AU" sz="2000" dirty="0">
                <a:latin typeface="Times New Roman" pitchFamily="-110" charset="0"/>
              </a:rPr>
              <a:t>Legitimation codes of specialisation </a:t>
            </a:r>
            <a:endParaRPr lang="en-US" sz="2000" dirty="0">
              <a:latin typeface="Times New Roman" pitchFamily="-110" charset="0"/>
            </a:endParaRPr>
          </a:p>
        </p:txBody>
      </p:sp>
      <p:graphicFrame>
        <p:nvGraphicFramePr>
          <p:cNvPr id="17410" name="Object 2"/>
          <p:cNvGraphicFramePr>
            <a:graphicFrameLocks noChangeAspect="1"/>
          </p:cNvGraphicFramePr>
          <p:nvPr>
            <p:extLst>
              <p:ext uri="{D42A27DB-BD31-4B8C-83A1-F6EECF244321}">
                <p14:modId xmlns:p14="http://schemas.microsoft.com/office/powerpoint/2010/main" val="3504372925"/>
              </p:ext>
            </p:extLst>
          </p:nvPr>
        </p:nvGraphicFramePr>
        <p:xfrm>
          <a:off x="685800" y="1044208"/>
          <a:ext cx="6413908" cy="5569166"/>
        </p:xfrm>
        <a:graphic>
          <a:graphicData uri="http://schemas.openxmlformats.org/presentationml/2006/ole">
            <mc:AlternateContent xmlns:mc="http://schemas.openxmlformats.org/markup-compatibility/2006">
              <mc:Choice xmlns:v="urn:schemas-microsoft-com:vml" Requires="v">
                <p:oleObj spid="_x0000_s16405" name="Picture" r:id="rId4" imgW="3467100" imgH="3009900" progId="Word.Picture.8">
                  <p:embed/>
                </p:oleObj>
              </mc:Choice>
              <mc:Fallback>
                <p:oleObj name="Picture" r:id="rId4" imgW="3467100" imgH="3009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44208"/>
                        <a:ext cx="6413908" cy="5569166"/>
                      </a:xfrm>
                      <a:prstGeom prst="rect">
                        <a:avLst/>
                      </a:prstGeom>
                      <a:noFill/>
                      <a:ln>
                        <a:noFill/>
                      </a:ln>
                      <a:extLst/>
                    </p:spPr>
                  </p:pic>
                </p:oleObj>
              </mc:Fallback>
            </mc:AlternateContent>
          </a:graphicData>
        </a:graphic>
      </p:graphicFrame>
      <p:sp>
        <p:nvSpPr>
          <p:cNvPr id="2" name="Donut 1"/>
          <p:cNvSpPr/>
          <p:nvPr/>
        </p:nvSpPr>
        <p:spPr>
          <a:xfrm>
            <a:off x="4752379" y="4175899"/>
            <a:ext cx="2212646" cy="1808914"/>
          </a:xfrm>
          <a:prstGeom prst="donut">
            <a:avLst>
              <a:gd name="adj" fmla="val 122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964022" y="4810944"/>
            <a:ext cx="1847079" cy="584776"/>
          </a:xfrm>
          <a:prstGeom prst="rect">
            <a:avLst/>
          </a:prstGeom>
          <a:solidFill>
            <a:schemeClr val="bg1"/>
          </a:solidFill>
        </p:spPr>
        <p:txBody>
          <a:bodyPr wrap="square" rtlCol="0">
            <a:spAutoFit/>
          </a:bodyPr>
          <a:lstStyle/>
          <a:p>
            <a:r>
              <a:rPr lang="en-US" sz="1600" b="1" dirty="0" smtClean="0">
                <a:solidFill>
                  <a:srgbClr val="A2C816"/>
                </a:solidFill>
              </a:rPr>
              <a:t>Ethnographies</a:t>
            </a:r>
          </a:p>
          <a:p>
            <a:endParaRPr lang="en-US" sz="1600" b="1" dirty="0">
              <a:solidFill>
                <a:srgbClr val="A2C816"/>
              </a:solidFill>
            </a:endParaRPr>
          </a:p>
        </p:txBody>
      </p:sp>
    </p:spTree>
    <p:extLst>
      <p:ext uri="{BB962C8B-B14F-4D97-AF65-F5344CB8AC3E}">
        <p14:creationId xmlns:p14="http://schemas.microsoft.com/office/powerpoint/2010/main" val="102966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0.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1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2.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1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9.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1440</TotalTime>
  <Words>10489</Words>
  <Application>Microsoft Macintosh PowerPoint</Application>
  <PresentationFormat>Presentación en pantalla (4:3)</PresentationFormat>
  <Paragraphs>1132</Paragraphs>
  <Slides>122</Slides>
  <Notes>90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122</vt:i4>
      </vt:variant>
    </vt:vector>
  </HeadingPairs>
  <TitlesOfParts>
    <vt:vector size="124" baseType="lpstr">
      <vt:lpstr>Perception</vt:lpstr>
      <vt:lpstr>Picture</vt:lpstr>
      <vt:lpstr>  Mini-course ALSFAL 9, Santiago [8/10/2013 9:00-5:30]     Story genres: interpreting experience in academic and non-academic discourse   Susan Hood &amp; J R Martin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Remarkable Event Two agents, Diane and Saul, described how, after the failure of this monitoring exercise, the manager continued to hover near the French team, clearly within earshot of agents’ conversations. Saul recollected that after a call had ended and the customer had hung up, he continued talking, pretending it was still live. He finished by saying, in French, ‘Thank you very much for calling. We will send someone round to kill your wife and family.’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Changes over time within disciplines</vt:lpstr>
      <vt:lpstr>Ethnographic research practices</vt:lpstr>
      <vt:lpstr>but…</vt:lpstr>
      <vt:lpstr>In fact…</vt:lpstr>
      <vt:lpstr>for example…</vt:lpstr>
      <vt:lpstr>and the proliferation continues…</vt:lpstr>
      <vt:lpstr>Presentación de PowerPoint</vt:lpstr>
      <vt:lpstr>nonetheless…</vt:lpstr>
      <vt:lpstr>Presentación de PowerPoint</vt:lpstr>
      <vt:lpstr>Thus in ethnographies…</vt:lpstr>
      <vt:lpstr>And this is where stories come in …</vt:lpstr>
      <vt:lpstr>stories  </vt:lpstr>
      <vt:lpstr>stories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finally…</vt:lpstr>
      <vt:lpstr>References</vt:lpstr>
      <vt:lpstr>References</vt:lpstr>
    </vt:vector>
  </TitlesOfParts>
  <Company>UTS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Mini-course ALSFAL 9, Santiago [8/10/2013 9:00-5:30]     Story genres: interpreting experience in academic and non-academic discourse   Susan Hood &amp; J R Martin </dc:title>
  <dc:creator>Susan Hood</dc:creator>
  <cp:lastModifiedBy>María Cristina  Arancibia Aguilera</cp:lastModifiedBy>
  <cp:revision>128</cp:revision>
  <dcterms:created xsi:type="dcterms:W3CDTF">2013-09-16T23:57:10Z</dcterms:created>
  <dcterms:modified xsi:type="dcterms:W3CDTF">2013-10-06T23:32:33Z</dcterms:modified>
</cp:coreProperties>
</file>